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9"/>
  </p:notesMasterIdLst>
  <p:sldIdLst>
    <p:sldId id="256" r:id="rId2"/>
    <p:sldId id="257" r:id="rId3"/>
    <p:sldId id="263" r:id="rId4"/>
    <p:sldId id="258" r:id="rId5"/>
    <p:sldId id="260" r:id="rId6"/>
    <p:sldId id="264" r:id="rId7"/>
    <p:sldId id="266" r:id="rId8"/>
    <p:sldId id="267" r:id="rId9"/>
    <p:sldId id="268" r:id="rId10"/>
    <p:sldId id="275" r:id="rId11"/>
    <p:sldId id="269" r:id="rId12"/>
    <p:sldId id="270" r:id="rId13"/>
    <p:sldId id="271" r:id="rId14"/>
    <p:sldId id="274" r:id="rId15"/>
    <p:sldId id="273" r:id="rId16"/>
    <p:sldId id="276" r:id="rId17"/>
    <p:sldId id="262"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96" autoAdjust="0"/>
    <p:restoredTop sz="95359" autoAdjust="0"/>
  </p:normalViewPr>
  <p:slideViewPr>
    <p:cSldViewPr snapToGrid="0">
      <p:cViewPr varScale="1">
        <p:scale>
          <a:sx n="86" d="100"/>
          <a:sy n="86" d="100"/>
        </p:scale>
        <p:origin x="48"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0D3748-9018-40FE-8AA1-E178E28AE055}" type="datetimeFigureOut">
              <a:rPr lang="en-US" smtClean="0"/>
              <a:t>11/27/2018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342A08-CF09-48E8-838F-DC93939700B7}" type="slidenum">
              <a:rPr lang="en-US" smtClean="0"/>
              <a:t>‹#›</a:t>
            </a:fld>
            <a:endParaRPr lang="en-US"/>
          </a:p>
        </p:txBody>
      </p:sp>
    </p:spTree>
    <p:extLst>
      <p:ext uri="{BB962C8B-B14F-4D97-AF65-F5344CB8AC3E}">
        <p14:creationId xmlns:p14="http://schemas.microsoft.com/office/powerpoint/2010/main" val="37323095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https://grants.nih.gov/reproducibility/faqs.htm#4829</a:t>
            </a:r>
          </a:p>
        </p:txBody>
      </p:sp>
      <p:sp>
        <p:nvSpPr>
          <p:cNvPr id="4" name="Slide Number Placeholder 3"/>
          <p:cNvSpPr>
            <a:spLocks noGrp="1"/>
          </p:cNvSpPr>
          <p:nvPr>
            <p:ph type="sldNum" sz="quarter" idx="5"/>
          </p:nvPr>
        </p:nvSpPr>
        <p:spPr/>
        <p:txBody>
          <a:bodyPr/>
          <a:lstStyle/>
          <a:p>
            <a:fld id="{C8342A08-CF09-48E8-838F-DC93939700B7}" type="slidenum">
              <a:rPr lang="en-US" smtClean="0"/>
              <a:t>5</a:t>
            </a:fld>
            <a:endParaRPr lang="en-US"/>
          </a:p>
        </p:txBody>
      </p:sp>
    </p:spTree>
    <p:extLst>
      <p:ext uri="{BB962C8B-B14F-4D97-AF65-F5344CB8AC3E}">
        <p14:creationId xmlns:p14="http://schemas.microsoft.com/office/powerpoint/2010/main" val="5017726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342A08-CF09-48E8-838F-DC93939700B7}" type="slidenum">
              <a:rPr lang="en-US" smtClean="0"/>
              <a:t>7</a:t>
            </a:fld>
            <a:endParaRPr lang="en-US"/>
          </a:p>
        </p:txBody>
      </p:sp>
    </p:spTree>
    <p:extLst>
      <p:ext uri="{BB962C8B-B14F-4D97-AF65-F5344CB8AC3E}">
        <p14:creationId xmlns:p14="http://schemas.microsoft.com/office/powerpoint/2010/main" val="39355633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611808" y="3428998"/>
            <a:ext cx="5518066" cy="2268559"/>
          </a:xfrm>
        </p:spPr>
        <p:txBody>
          <a:bodyPr anchor="t">
            <a:normAutofit/>
          </a:bodyPr>
          <a:lstStyle>
            <a:lvl1pPr algn="r">
              <a:defRPr sz="6000"/>
            </a:lvl1pPr>
          </a:lstStyle>
          <a:p>
            <a:r>
              <a:rPr lang="en-US"/>
              <a:t>Click to edit Master title style</a:t>
            </a:r>
            <a:endParaRPr lang="en-US" dirty="0"/>
          </a:p>
        </p:txBody>
      </p:sp>
      <p:sp>
        <p:nvSpPr>
          <p:cNvPr id="3" name="Subtitle 2"/>
          <p:cNvSpPr>
            <a:spLocks noGrp="1"/>
          </p:cNvSpPr>
          <p:nvPr>
            <p:ph type="subTitle" idx="1"/>
          </p:nvPr>
        </p:nvSpPr>
        <p:spPr>
          <a:xfrm>
            <a:off x="2772274" y="2268786"/>
            <a:ext cx="5357600" cy="1160213"/>
          </a:xfrm>
        </p:spPr>
        <p:txBody>
          <a:bodyPr tIns="0" anchor="b">
            <a:normAutofit/>
          </a:bodyPr>
          <a:lstStyle>
            <a:lvl1pPr marL="0" indent="0" algn="r">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AB3A824-1A51-4B26-AD58-A6D8E14F6C04}" type="datetimeFigureOut">
              <a:rPr lang="en-US" dirty="0"/>
              <a:t>11/27/2018</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rIns="45720"/>
          <a:lstStyle/>
          <a:p>
            <a:fld id="{6D22F896-40B5-4ADD-8801-0D06FADFA095}" type="slidenum">
              <a:rPr lang="en-US" dirty="0"/>
              <a:t>‹#›</a:t>
            </a:fld>
            <a:endParaRPr lang="en-US" dirty="0"/>
          </a:p>
        </p:txBody>
      </p:sp>
      <p:sp>
        <p:nvSpPr>
          <p:cNvPr id="13" name="TextBox 12"/>
          <p:cNvSpPr txBox="1"/>
          <p:nvPr/>
        </p:nvSpPr>
        <p:spPr>
          <a:xfrm>
            <a:off x="2191282" y="3262852"/>
            <a:ext cx="415636" cy="461665"/>
          </a:xfrm>
          <a:prstGeom prst="rect">
            <a:avLst/>
          </a:prstGeom>
          <a:noFill/>
        </p:spPr>
        <p:txBody>
          <a:bodyPr wrap="square" rtlCol="0">
            <a:spAutoFit/>
          </a:bodyPr>
          <a:lstStyle/>
          <a:p>
            <a:pPr algn="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4" name="Rectangle 1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a:off x="2194236"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11808" y="808056"/>
            <a:ext cx="7954091" cy="1077229"/>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57E33E-8B18-4087-B112-809917729534}" type="datetimeFigureOut">
              <a:rPr lang="en-US" dirty="0"/>
              <a:t>11/27/2018</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5" name="Rectangle 1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rot="5400000">
            <a:off x="10337141" y="416061"/>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Vertical Title 1"/>
          <p:cNvSpPr>
            <a:spLocks noGrp="1"/>
          </p:cNvSpPr>
          <p:nvPr>
            <p:ph type="title" orient="vert"/>
          </p:nvPr>
        </p:nvSpPr>
        <p:spPr>
          <a:xfrm>
            <a:off x="9239380" y="805818"/>
            <a:ext cx="1326519" cy="5244126"/>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2608751" y="970410"/>
            <a:ext cx="6466903" cy="507953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3FFE419-2371-464F-8239-3959401C3561}" type="datetimeFigureOut">
              <a:rPr lang="en-US" dirty="0"/>
              <a:t>11/27/2018</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9" name="Rectangle 2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7D162C4-EDD9-4389-A98B-B87ECEA2A816}" type="datetimeFigureOut">
              <a:rPr lang="en-US" dirty="0"/>
              <a:t>11/27/2018</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
        <p:nvSpPr>
          <p:cNvPr id="7" name="TextBox 6"/>
          <p:cNvSpPr txBox="1"/>
          <p:nvPr/>
        </p:nvSpPr>
        <p:spPr>
          <a:xfrm>
            <a:off x="2194943"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4" name="Rectangle 2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extBox 10"/>
          <p:cNvSpPr txBox="1"/>
          <p:nvPr/>
        </p:nvSpPr>
        <p:spPr>
          <a:xfrm>
            <a:off x="2191843" y="296258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3147254"/>
            <a:ext cx="7956560" cy="1424746"/>
          </a:xfrm>
        </p:spPr>
        <p:txBody>
          <a:bodyPr anchor="t">
            <a:normAutofit/>
          </a:bodyPr>
          <a:lstStyle>
            <a:lvl1pPr algn="r">
              <a:defRPr sz="3200"/>
            </a:lvl1pPr>
          </a:lstStyle>
          <a:p>
            <a:r>
              <a:rPr lang="en-US"/>
              <a:t>Click to edit Master title style</a:t>
            </a:r>
            <a:endParaRPr lang="en-US" dirty="0"/>
          </a:p>
        </p:txBody>
      </p:sp>
      <p:sp>
        <p:nvSpPr>
          <p:cNvPr id="3" name="Text Placeholder 2"/>
          <p:cNvSpPr>
            <a:spLocks noGrp="1"/>
          </p:cNvSpPr>
          <p:nvPr>
            <p:ph type="body" idx="1"/>
          </p:nvPr>
        </p:nvSpPr>
        <p:spPr>
          <a:xfrm>
            <a:off x="2773968" y="2268786"/>
            <a:ext cx="7791931" cy="878468"/>
          </a:xfrm>
        </p:spPr>
        <p:txBody>
          <a:bodyPr tIns="0" anchor="b">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E5059C3-6A89-4494-99FF-5A4D6FFD50EB}" type="datetimeFigureOut">
              <a:rPr lang="en-US" dirty="0"/>
              <a:t>11/27/2018</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6" name="Rectangle 25"/>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609873" y="805817"/>
            <a:ext cx="7950984" cy="10817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2605374" y="2052116"/>
            <a:ext cx="3891960" cy="399782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66636" y="2052114"/>
            <a:ext cx="3894222" cy="399782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A954B2F-12DE-47F5-8894-472B206D2E1E}" type="datetimeFigureOut">
              <a:rPr lang="en-US" dirty="0"/>
              <a:t>11/27/2018</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0" name="TextBox 9"/>
          <p:cNvSpPr txBox="1"/>
          <p:nvPr/>
        </p:nvSpPr>
        <p:spPr>
          <a:xfrm>
            <a:off x="2196172" y="641223"/>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0" name="Rectangle 19"/>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TextBox 11"/>
          <p:cNvSpPr txBox="1"/>
          <p:nvPr/>
        </p:nvSpPr>
        <p:spPr>
          <a:xfrm>
            <a:off x="2193650" y="636424"/>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805818"/>
            <a:ext cx="7956560" cy="1078348"/>
          </a:xfrm>
        </p:spPr>
        <p:txBody>
          <a:bodyPr/>
          <a:lstStyle/>
          <a:p>
            <a:r>
              <a:rPr lang="en-US"/>
              <a:t>Click to edit Master title style</a:t>
            </a:r>
            <a:endParaRPr lang="en-US" dirty="0"/>
          </a:p>
        </p:txBody>
      </p:sp>
      <p:sp>
        <p:nvSpPr>
          <p:cNvPr id="3" name="Text Placeholder 2"/>
          <p:cNvSpPr>
            <a:spLocks noGrp="1"/>
          </p:cNvSpPr>
          <p:nvPr>
            <p:ph type="body" idx="1"/>
          </p:nvPr>
        </p:nvSpPr>
        <p:spPr>
          <a:xfrm>
            <a:off x="2609285" y="2052115"/>
            <a:ext cx="3896467"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609285" y="2851331"/>
            <a:ext cx="3893623" cy="307143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66634" y="2052115"/>
            <a:ext cx="3899798"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666635" y="2851331"/>
            <a:ext cx="3899798" cy="307143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F30E46F-7819-4ACF-B48B-48222C2ACC88}" type="datetimeFigureOut">
              <a:rPr lang="en-US" dirty="0"/>
              <a:t>11/27/2018</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 name="Rectangle 12"/>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FAF3416-4057-4DAA-829D-4CA07428D088}" type="datetimeFigureOut">
              <a:rPr lang="en-US" dirty="0"/>
              <a:t>11/27/2018</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
        <p:nvSpPr>
          <p:cNvPr id="8" name="TextBox 7"/>
          <p:cNvSpPr txBox="1"/>
          <p:nvPr/>
        </p:nvSpPr>
        <p:spPr>
          <a:xfrm>
            <a:off x="2196172" y="64122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2" name="Rectangle 11"/>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921D9284-D300-4297-87F7-E791DCC15DB1}" type="datetimeFigureOut">
              <a:rPr lang="en-US" dirty="0"/>
              <a:t>11/27/2018</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5" name="Rectangle 2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TextBox 9"/>
          <p:cNvSpPr txBox="1"/>
          <p:nvPr/>
        </p:nvSpPr>
        <p:spPr>
          <a:xfrm>
            <a:off x="1554154"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0323" y="1282451"/>
            <a:ext cx="2664361" cy="1903241"/>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120154" y="805818"/>
            <a:ext cx="5446278" cy="52441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70322" y="3186154"/>
            <a:ext cx="2664361" cy="2386397"/>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D525BB-DA17-4BA0-B3C8-3AC3ABC827E6}" type="datetimeFigureOut">
              <a:rPr lang="en-US" dirty="0"/>
              <a:t>11/27/2018</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9" name="Rectangle 1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6747062" y="3229"/>
            <a:ext cx="4629734" cy="6858000"/>
          </a:xfrm>
          <a:solidFill>
            <a:schemeClr val="tx1">
              <a:alpha val="10000"/>
            </a:schemeClr>
          </a:solidFill>
          <a:ln w="9525" cap="sq">
            <a:noFill/>
            <a:miter lim="800000"/>
          </a:ln>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TextBox 9"/>
          <p:cNvSpPr txBox="1"/>
          <p:nvPr/>
        </p:nvSpPr>
        <p:spPr>
          <a:xfrm>
            <a:off x="1554686"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1241" y="1282452"/>
            <a:ext cx="3970986" cy="1900473"/>
          </a:xfrm>
        </p:spPr>
        <p:txBody>
          <a:bodyPr anchor="b">
            <a:normAutofit/>
          </a:bodyP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970322" y="3182928"/>
            <a:ext cx="3971874" cy="2386394"/>
          </a:xfrm>
        </p:spPr>
        <p:txBody>
          <a:bodyPr>
            <a:normAutofit/>
          </a:bodyPr>
          <a:lstStyle>
            <a:lvl1pPr marL="0" indent="0" algn="l">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16C4C9A-3960-41CF-A4E9-2A8FB932454B}" type="datetimeFigureOut">
              <a:rPr lang="en-US" dirty="0"/>
              <a:t>11/27/2018</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8" name="Picture 1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5" name="Picture 1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8" name="Rectangle 7"/>
          <p:cNvSpPr/>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611808" y="808056"/>
            <a:ext cx="7958331" cy="1077229"/>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773599" y="2052116"/>
            <a:ext cx="7796540" cy="399782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Eigth level</a:t>
            </a:r>
          </a:p>
          <a:p>
            <a:pPr lvl="8"/>
            <a:r>
              <a:rPr lang="en-US" dirty="0"/>
              <a:t>Ninth level</a:t>
            </a:r>
          </a:p>
        </p:txBody>
      </p:sp>
      <p:sp>
        <p:nvSpPr>
          <p:cNvPr id="4" name="Date Placeholder 3"/>
          <p:cNvSpPr>
            <a:spLocks noGrp="1"/>
          </p:cNvSpPr>
          <p:nvPr>
            <p:ph type="dt" sz="half" idx="2"/>
          </p:nvPr>
        </p:nvSpPr>
        <p:spPr>
          <a:xfrm rot="5400000">
            <a:off x="-810065" y="5270604"/>
            <a:ext cx="2662729" cy="182880"/>
          </a:xfrm>
          <a:prstGeom prst="rect">
            <a:avLst/>
          </a:prstGeom>
        </p:spPr>
        <p:txBody>
          <a:bodyPr vert="horz" lIns="91440" tIns="18288" rIns="91440" bIns="45720" rtlCol="0" anchor="t"/>
          <a:lstStyle>
            <a:lvl1pPr algn="r">
              <a:defRPr sz="800">
                <a:solidFill>
                  <a:schemeClr val="tx1">
                    <a:tint val="75000"/>
                  </a:schemeClr>
                </a:solidFill>
                <a:latin typeface="+mn-lt"/>
              </a:defRPr>
            </a:lvl1pPr>
          </a:lstStyle>
          <a:p>
            <a:fld id="{3CBC1C18-307B-4F68-A007-B5B542270E8D}" type="datetimeFigureOut">
              <a:rPr lang="en-US" dirty="0"/>
              <a:t>11/27/2018</a:t>
            </a:fld>
            <a:endParaRPr lang="en-US" dirty="0"/>
          </a:p>
        </p:txBody>
      </p:sp>
      <p:sp>
        <p:nvSpPr>
          <p:cNvPr id="5" name="Footer Placeholder 4"/>
          <p:cNvSpPr>
            <a:spLocks noGrp="1"/>
          </p:cNvSpPr>
          <p:nvPr>
            <p:ph type="ftr" sz="quarter" idx="3"/>
          </p:nvPr>
        </p:nvSpPr>
        <p:spPr>
          <a:xfrm rot="5400000">
            <a:off x="-2237130" y="3661144"/>
            <a:ext cx="5885352" cy="179176"/>
          </a:xfrm>
          <a:prstGeom prst="rect">
            <a:avLst/>
          </a:prstGeom>
        </p:spPr>
        <p:txBody>
          <a:bodyPr vert="horz" lIns="91440" tIns="45720" rIns="91440" bIns="18288" rtlCol="0" anchor="b"/>
          <a:lstStyle>
            <a:lvl1pPr algn="r">
              <a:defRPr sz="800">
                <a:solidFill>
                  <a:schemeClr val="tx1">
                    <a:tint val="75000"/>
                  </a:schemeClr>
                </a:solidFill>
              </a:defRPr>
            </a:lvl1pPr>
          </a:lstStyle>
          <a:p>
            <a:r>
              <a:rPr lang="en-US" dirty="0"/>
              <a:t>
              </a:t>
            </a:r>
          </a:p>
        </p:txBody>
      </p:sp>
      <p:sp>
        <p:nvSpPr>
          <p:cNvPr id="6" name="Slide Number Placeholder 5"/>
          <p:cNvSpPr>
            <a:spLocks noGrp="1"/>
          </p:cNvSpPr>
          <p:nvPr>
            <p:ph type="sldNum" sz="quarter" idx="4"/>
          </p:nvPr>
        </p:nvSpPr>
        <p:spPr>
          <a:xfrm>
            <a:off x="158407" y="164592"/>
            <a:ext cx="636727" cy="322851"/>
          </a:xfrm>
          <a:prstGeom prst="rect">
            <a:avLst/>
          </a:prstGeom>
        </p:spPr>
        <p:txBody>
          <a:bodyPr vert="horz" lIns="91440" tIns="45720" rIns="45720" bIns="45720" rtlCol="0" anchor="ctr"/>
          <a:lstStyle>
            <a:lvl1pPr algn="r">
              <a:defRPr sz="1800">
                <a:solidFill>
                  <a:schemeClr val="tx1">
                    <a:tint val="75000"/>
                  </a:schemeClr>
                </a:solidFill>
              </a:defRPr>
            </a:lvl1pPr>
          </a:lstStyle>
          <a:p>
            <a:fld id="{6D22F896-40B5-4ADD-8801-0D06FADFA095}" type="slidenum">
              <a:rPr lang="en-US" dirty="0"/>
              <a:pPr/>
              <a:t>‹#›</a:t>
            </a:fld>
            <a:endParaRPr lang="en-US" dirty="0"/>
          </a:p>
        </p:txBody>
      </p:sp>
      <p:sp>
        <p:nvSpPr>
          <p:cNvPr id="57" name="Rectangle 56"/>
          <p:cNvSpPr/>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r" defTabSz="914400" rtl="0" eaLnBrk="1" latinLnBrk="0" hangingPunct="1">
        <a:lnSpc>
          <a:spcPct val="90000"/>
        </a:lnSpc>
        <a:spcBef>
          <a:spcPct val="0"/>
        </a:spcBef>
        <a:buNone/>
        <a:defRPr sz="3400" b="0" i="0" kern="1200" cap="none">
          <a:solidFill>
            <a:schemeClr val="tx1"/>
          </a:solidFill>
          <a:effectLst/>
          <a:latin typeface="+mj-lt"/>
          <a:ea typeface="+mj-ea"/>
          <a:cs typeface="+mj-cs"/>
        </a:defRPr>
      </a:lvl1pPr>
    </p:titleStyle>
    <p:bodyStyle>
      <a:lvl1pPr marL="344488" indent="-344488" algn="l" defTabSz="914400" rtl="0" eaLnBrk="1" latinLnBrk="0" hangingPunct="1">
        <a:lnSpc>
          <a:spcPct val="120000"/>
        </a:lnSpc>
        <a:spcBef>
          <a:spcPts val="1000"/>
        </a:spcBef>
        <a:spcAft>
          <a:spcPts val="600"/>
        </a:spcAft>
        <a:buClr>
          <a:schemeClr val="accent6"/>
        </a:buClr>
        <a:buSzPct val="90000"/>
        <a:buFont typeface="Wingdings" panose="05000000000000000000" pitchFamily="2" charset="2"/>
        <a:buChar char="§"/>
        <a:defRPr sz="2000" kern="1200">
          <a:solidFill>
            <a:schemeClr val="tx1"/>
          </a:solidFill>
          <a:effectLst/>
          <a:latin typeface="+mn-lt"/>
          <a:ea typeface="+mn-ea"/>
          <a:cs typeface="+mn-cs"/>
        </a:defRPr>
      </a:lvl1pPr>
      <a:lvl2pPr marL="7953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2pPr>
      <a:lvl3pPr marL="12588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3pPr>
      <a:lvl4pPr marL="17097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4pPr>
      <a:lvl5pPr marL="21732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nigms.nih.gov/training/pages/clearinghouse-for-training-modules-to-enhance-data-reproducibility.aspx" TargetMode="External"/><Relationship Id="rId2" Type="http://schemas.openxmlformats.org/officeDocument/2006/relationships/hyperlink" Target="https://grants.nih.gov/grants/RigorandReproducibilityChart508.pdf"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DC18AA-387F-4E75-936E-B6AEC74B6E1D}"/>
              </a:ext>
            </a:extLst>
          </p:cNvPr>
          <p:cNvSpPr>
            <a:spLocks noGrp="1"/>
          </p:cNvSpPr>
          <p:nvPr>
            <p:ph type="ctrTitle"/>
          </p:nvPr>
        </p:nvSpPr>
        <p:spPr/>
        <p:txBody>
          <a:bodyPr>
            <a:normAutofit fontScale="90000"/>
          </a:bodyPr>
          <a:lstStyle/>
          <a:p>
            <a:r>
              <a:rPr lang="en-US" dirty="0">
                <a:solidFill>
                  <a:schemeClr val="accent1"/>
                </a:solidFill>
              </a:rPr>
              <a:t>Do other people analyze data the way I do?</a:t>
            </a:r>
          </a:p>
        </p:txBody>
      </p:sp>
      <p:sp>
        <p:nvSpPr>
          <p:cNvPr id="3" name="Subtitle 2">
            <a:extLst>
              <a:ext uri="{FF2B5EF4-FFF2-40B4-BE49-F238E27FC236}">
                <a16:creationId xmlns:a16="http://schemas.microsoft.com/office/drawing/2014/main" id="{95F2EEE1-E10F-4023-8FDB-738EE7BDCADC}"/>
              </a:ext>
            </a:extLst>
          </p:cNvPr>
          <p:cNvSpPr>
            <a:spLocks noGrp="1"/>
          </p:cNvSpPr>
          <p:nvPr>
            <p:ph type="subTitle" idx="1"/>
          </p:nvPr>
        </p:nvSpPr>
        <p:spPr/>
        <p:txBody>
          <a:bodyPr/>
          <a:lstStyle/>
          <a:p>
            <a:r>
              <a:rPr lang="en-US" dirty="0"/>
              <a:t>MCUAAAR V Analytic Core Seminar</a:t>
            </a:r>
          </a:p>
          <a:p>
            <a:r>
              <a:rPr lang="en-US" dirty="0"/>
              <a:t>November 27, 2017</a:t>
            </a:r>
          </a:p>
        </p:txBody>
      </p:sp>
    </p:spTree>
    <p:extLst>
      <p:ext uri="{BB962C8B-B14F-4D97-AF65-F5344CB8AC3E}">
        <p14:creationId xmlns:p14="http://schemas.microsoft.com/office/powerpoint/2010/main" val="40158900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05852D-76E4-4DC8-8671-81B0D766B992}"/>
              </a:ext>
            </a:extLst>
          </p:cNvPr>
          <p:cNvSpPr>
            <a:spLocks noGrp="1"/>
          </p:cNvSpPr>
          <p:nvPr>
            <p:ph type="title"/>
          </p:nvPr>
        </p:nvSpPr>
        <p:spPr/>
        <p:txBody>
          <a:bodyPr/>
          <a:lstStyle/>
          <a:p>
            <a:r>
              <a:rPr lang="en-US" dirty="0"/>
              <a:t>Group discussion</a:t>
            </a:r>
          </a:p>
        </p:txBody>
      </p:sp>
      <p:sp>
        <p:nvSpPr>
          <p:cNvPr id="3" name="Content Placeholder 2">
            <a:extLst>
              <a:ext uri="{FF2B5EF4-FFF2-40B4-BE49-F238E27FC236}">
                <a16:creationId xmlns:a16="http://schemas.microsoft.com/office/drawing/2014/main" id="{42D66521-9EF7-48D4-AA59-4E3D69DD2356}"/>
              </a:ext>
            </a:extLst>
          </p:cNvPr>
          <p:cNvSpPr>
            <a:spLocks noGrp="1"/>
          </p:cNvSpPr>
          <p:nvPr>
            <p:ph idx="1"/>
          </p:nvPr>
        </p:nvSpPr>
        <p:spPr>
          <a:xfrm>
            <a:off x="4697506" y="2052116"/>
            <a:ext cx="5872633" cy="3846660"/>
          </a:xfrm>
        </p:spPr>
        <p:txBody>
          <a:bodyPr>
            <a:normAutofit lnSpcReduction="10000"/>
          </a:bodyPr>
          <a:lstStyle/>
          <a:p>
            <a:pPr marL="457200" indent="-457200">
              <a:buFont typeface="+mj-lt"/>
              <a:buAutoNum type="arabicPeriod"/>
            </a:pPr>
            <a:r>
              <a:rPr lang="en-US" dirty="0"/>
              <a:t>Are you surprised by their findings? Why or why not?</a:t>
            </a:r>
          </a:p>
          <a:p>
            <a:pPr marL="457200" indent="-457200">
              <a:buFont typeface="+mj-lt"/>
              <a:buAutoNum type="arabicPeriod"/>
            </a:pPr>
            <a:r>
              <a:rPr lang="en-US" dirty="0"/>
              <a:t>What are the limitations of their suggestion to “crowdsource” analytic approaches?</a:t>
            </a:r>
          </a:p>
          <a:p>
            <a:pPr marL="457200" indent="-457200">
              <a:buFont typeface="+mj-lt"/>
              <a:buAutoNum type="arabicPeriod"/>
            </a:pPr>
            <a:r>
              <a:rPr lang="en-US" dirty="0"/>
              <a:t>Have you had a situation in your own work when analyzing data when the fundamental interpretation (i.e.,</a:t>
            </a:r>
            <a:r>
              <a:rPr lang="en-US" i="1" dirty="0"/>
              <a:t> is (or isn't) X related to Y</a:t>
            </a:r>
            <a:r>
              <a:rPr lang="en-US" dirty="0"/>
              <a:t>?) of your results depending on a choice of analytic approach? How did you deal with that?</a:t>
            </a:r>
          </a:p>
        </p:txBody>
      </p:sp>
      <p:pic>
        <p:nvPicPr>
          <p:cNvPr id="4" name="Picture 3">
            <a:extLst>
              <a:ext uri="{FF2B5EF4-FFF2-40B4-BE49-F238E27FC236}">
                <a16:creationId xmlns:a16="http://schemas.microsoft.com/office/drawing/2014/main" id="{C3B4F1E0-6B38-4328-B285-1E298DCE0EF4}"/>
              </a:ext>
            </a:extLst>
          </p:cNvPr>
          <p:cNvPicPr>
            <a:picLocks noChangeAspect="1"/>
          </p:cNvPicPr>
          <p:nvPr/>
        </p:nvPicPr>
        <p:blipFill>
          <a:blip r:embed="rId2"/>
          <a:stretch>
            <a:fillRect/>
          </a:stretch>
        </p:blipFill>
        <p:spPr>
          <a:xfrm>
            <a:off x="683116" y="1267012"/>
            <a:ext cx="3762404" cy="5106894"/>
          </a:xfrm>
          <a:prstGeom prst="rect">
            <a:avLst/>
          </a:prstGeom>
        </p:spPr>
      </p:pic>
    </p:spTree>
    <p:extLst>
      <p:ext uri="{BB962C8B-B14F-4D97-AF65-F5344CB8AC3E}">
        <p14:creationId xmlns:p14="http://schemas.microsoft.com/office/powerpoint/2010/main" val="23723206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89615-CAEE-47B2-874D-72B1D2B4F58A}"/>
              </a:ext>
            </a:extLst>
          </p:cNvPr>
          <p:cNvSpPr>
            <a:spLocks noGrp="1"/>
          </p:cNvSpPr>
          <p:nvPr>
            <p:ph type="title"/>
          </p:nvPr>
        </p:nvSpPr>
        <p:spPr/>
        <p:txBody>
          <a:bodyPr>
            <a:noAutofit/>
          </a:bodyPr>
          <a:lstStyle/>
          <a:p>
            <a:r>
              <a:rPr lang="en-US" sz="2600" dirty="0"/>
              <a:t>The reproducibility problem illustrated by this study is distinct from other problems in scientific rigor</a:t>
            </a:r>
          </a:p>
        </p:txBody>
      </p:sp>
      <p:sp>
        <p:nvSpPr>
          <p:cNvPr id="3" name="Content Placeholder 2">
            <a:extLst>
              <a:ext uri="{FF2B5EF4-FFF2-40B4-BE49-F238E27FC236}">
                <a16:creationId xmlns:a16="http://schemas.microsoft.com/office/drawing/2014/main" id="{1A31571D-DF5D-46E5-940A-93A2A891D661}"/>
              </a:ext>
            </a:extLst>
          </p:cNvPr>
          <p:cNvSpPr>
            <a:spLocks noGrp="1"/>
          </p:cNvSpPr>
          <p:nvPr>
            <p:ph idx="1"/>
          </p:nvPr>
        </p:nvSpPr>
        <p:spPr/>
        <p:txBody>
          <a:bodyPr>
            <a:normAutofit/>
          </a:bodyPr>
          <a:lstStyle/>
          <a:p>
            <a:r>
              <a:rPr lang="en-US" dirty="0"/>
              <a:t>P-hacking: Consciously or unconsciously exploiting researcher degrees of freedom in order to achieve statistical significance.</a:t>
            </a:r>
          </a:p>
          <a:p>
            <a:pPr lvl="1"/>
            <a:r>
              <a:rPr lang="en-US" dirty="0"/>
              <a:t>Failing to report subsets of analyses that produce nonsignificant results and/or only reporting analysis that have statistically-significant results. </a:t>
            </a:r>
          </a:p>
          <a:p>
            <a:pPr lvl="1"/>
            <a:r>
              <a:rPr lang="en-US" dirty="0"/>
              <a:t>How could this occur “unconsciously”? </a:t>
            </a:r>
          </a:p>
          <a:p>
            <a:pPr lvl="2"/>
            <a:r>
              <a:rPr lang="en-US" dirty="0"/>
              <a:t>Specific decisions (e.g., adjust for age, assess non-linearity) made in the process of p-hacking may be </a:t>
            </a:r>
            <a:r>
              <a:rPr lang="en-US" i="1" dirty="0"/>
              <a:t>independently justifiable</a:t>
            </a:r>
            <a:r>
              <a:rPr lang="en-US" dirty="0"/>
              <a:t>, it can result in choosing an analytic strategy on the basis of whether or not it provides a desired result.</a:t>
            </a:r>
          </a:p>
        </p:txBody>
      </p:sp>
    </p:spTree>
    <p:extLst>
      <p:ext uri="{BB962C8B-B14F-4D97-AF65-F5344CB8AC3E}">
        <p14:creationId xmlns:p14="http://schemas.microsoft.com/office/powerpoint/2010/main" val="3424989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89615-CAEE-47B2-874D-72B1D2B4F58A}"/>
              </a:ext>
            </a:extLst>
          </p:cNvPr>
          <p:cNvSpPr>
            <a:spLocks noGrp="1"/>
          </p:cNvSpPr>
          <p:nvPr>
            <p:ph type="title"/>
          </p:nvPr>
        </p:nvSpPr>
        <p:spPr/>
        <p:txBody>
          <a:bodyPr>
            <a:noAutofit/>
          </a:bodyPr>
          <a:lstStyle/>
          <a:p>
            <a:r>
              <a:rPr lang="en-US" sz="2600" dirty="0"/>
              <a:t>The reproducibility problem illustrated by this study is distinct from other problems in scientific rigor</a:t>
            </a:r>
          </a:p>
        </p:txBody>
      </p:sp>
      <p:sp>
        <p:nvSpPr>
          <p:cNvPr id="3" name="Content Placeholder 2">
            <a:extLst>
              <a:ext uri="{FF2B5EF4-FFF2-40B4-BE49-F238E27FC236}">
                <a16:creationId xmlns:a16="http://schemas.microsoft.com/office/drawing/2014/main" id="{1A31571D-DF5D-46E5-940A-93A2A891D661}"/>
              </a:ext>
            </a:extLst>
          </p:cNvPr>
          <p:cNvSpPr>
            <a:spLocks noGrp="1"/>
          </p:cNvSpPr>
          <p:nvPr>
            <p:ph idx="1"/>
          </p:nvPr>
        </p:nvSpPr>
        <p:spPr/>
        <p:txBody>
          <a:bodyPr>
            <a:normAutofit/>
          </a:bodyPr>
          <a:lstStyle/>
          <a:p>
            <a:r>
              <a:rPr lang="en-US" dirty="0"/>
              <a:t>Garden of forking paths </a:t>
            </a:r>
            <a:r>
              <a:rPr lang="en-US" i="1" dirty="0"/>
              <a:t>aka</a:t>
            </a:r>
            <a:r>
              <a:rPr lang="en-US" dirty="0"/>
              <a:t> Hypothesizing After Results are Known (</a:t>
            </a:r>
            <a:r>
              <a:rPr lang="en-US" dirty="0" err="1"/>
              <a:t>HARKing</a:t>
            </a:r>
            <a:r>
              <a:rPr lang="en-US" dirty="0"/>
              <a:t>): Testing for significance after patterns in the data have been observed</a:t>
            </a:r>
          </a:p>
          <a:p>
            <a:pPr lvl="1"/>
            <a:r>
              <a:rPr lang="en-US" dirty="0"/>
              <a:t>Turn “chance” findings into “meaningful” – albeit unexpected – results </a:t>
            </a:r>
          </a:p>
          <a:p>
            <a:pPr lvl="1"/>
            <a:r>
              <a:rPr lang="en-US" dirty="0"/>
              <a:t>Why is this a problem?</a:t>
            </a:r>
          </a:p>
          <a:p>
            <a:pPr lvl="2"/>
            <a:r>
              <a:rPr lang="en-US" dirty="0"/>
              <a:t>When you estimate a p-value for a specific relationship, the validity of the threshold of p&lt;0.05 = significant depends on this being a hypothesis “test” not a hypothesis “confirmation” </a:t>
            </a:r>
          </a:p>
        </p:txBody>
      </p:sp>
    </p:spTree>
    <p:extLst>
      <p:ext uri="{BB962C8B-B14F-4D97-AF65-F5344CB8AC3E}">
        <p14:creationId xmlns:p14="http://schemas.microsoft.com/office/powerpoint/2010/main" val="35917423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0E35FF-8C91-494B-AC13-94FBC824280C}"/>
              </a:ext>
            </a:extLst>
          </p:cNvPr>
          <p:cNvSpPr>
            <a:spLocks noGrp="1"/>
          </p:cNvSpPr>
          <p:nvPr>
            <p:ph type="title"/>
          </p:nvPr>
        </p:nvSpPr>
        <p:spPr/>
        <p:txBody>
          <a:bodyPr/>
          <a:lstStyle/>
          <a:p>
            <a:r>
              <a:rPr lang="en-US" dirty="0"/>
              <a:t>What does this mean for scientific rigor?</a:t>
            </a:r>
          </a:p>
        </p:txBody>
      </p:sp>
      <p:sp>
        <p:nvSpPr>
          <p:cNvPr id="3" name="Content Placeholder 2">
            <a:extLst>
              <a:ext uri="{FF2B5EF4-FFF2-40B4-BE49-F238E27FC236}">
                <a16:creationId xmlns:a16="http://schemas.microsoft.com/office/drawing/2014/main" id="{9C7E57BE-46DC-4E01-B92B-643C8B42B037}"/>
              </a:ext>
            </a:extLst>
          </p:cNvPr>
          <p:cNvSpPr>
            <a:spLocks noGrp="1"/>
          </p:cNvSpPr>
          <p:nvPr>
            <p:ph idx="1"/>
          </p:nvPr>
        </p:nvSpPr>
        <p:spPr>
          <a:xfrm>
            <a:off x="2773599" y="2052116"/>
            <a:ext cx="7796540" cy="3997828"/>
          </a:xfrm>
        </p:spPr>
        <p:txBody>
          <a:bodyPr>
            <a:normAutofit fontScale="92500" lnSpcReduction="20000"/>
          </a:bodyPr>
          <a:lstStyle/>
          <a:p>
            <a:r>
              <a:rPr lang="en-US" dirty="0"/>
              <a:t>There will almost always be variability in a measured effect depending on analytic choices.</a:t>
            </a:r>
          </a:p>
          <a:p>
            <a:pPr lvl="1"/>
            <a:r>
              <a:rPr lang="en-US" dirty="0"/>
              <a:t>Scientists can have comparatively more faith in a finding when there is less variability in analytic approaches taken to investigating the targeted phenomenon and in results obtained using different methods. </a:t>
            </a:r>
          </a:p>
          <a:p>
            <a:r>
              <a:rPr lang="en-US" dirty="0"/>
              <a:t>In extreme cases of little to no convergence in results, scientists should have no faith that the hypothesis is true, even if one or two teams find significant support with a defensible analysis—results that might have been publishable on their own. </a:t>
            </a:r>
          </a:p>
          <a:p>
            <a:pPr lvl="1"/>
            <a:r>
              <a:rPr lang="en-US" dirty="0"/>
              <a:t>In the case of this paper, there was general agreement supporting the hypothesis: All but 2 teams reported an OR&gt;1 and 2/3 of teams reported a statistically-significant effect</a:t>
            </a:r>
          </a:p>
        </p:txBody>
      </p:sp>
    </p:spTree>
    <p:extLst>
      <p:ext uri="{BB962C8B-B14F-4D97-AF65-F5344CB8AC3E}">
        <p14:creationId xmlns:p14="http://schemas.microsoft.com/office/powerpoint/2010/main" val="18228288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5CC80-BB9E-4412-9596-059335EB5489}"/>
              </a:ext>
            </a:extLst>
          </p:cNvPr>
          <p:cNvSpPr>
            <a:spLocks noGrp="1"/>
          </p:cNvSpPr>
          <p:nvPr>
            <p:ph type="title"/>
          </p:nvPr>
        </p:nvSpPr>
        <p:spPr/>
        <p:txBody>
          <a:bodyPr>
            <a:normAutofit/>
          </a:bodyPr>
          <a:lstStyle/>
          <a:p>
            <a:r>
              <a:rPr lang="en-US" sz="3200" dirty="0"/>
              <a:t>What does this mean for your own work?</a:t>
            </a:r>
          </a:p>
        </p:txBody>
      </p:sp>
      <p:sp>
        <p:nvSpPr>
          <p:cNvPr id="3" name="Content Placeholder 2">
            <a:extLst>
              <a:ext uri="{FF2B5EF4-FFF2-40B4-BE49-F238E27FC236}">
                <a16:creationId xmlns:a16="http://schemas.microsoft.com/office/drawing/2014/main" id="{BEFC2F46-5CFE-43BE-81C4-AECA73A36559}"/>
              </a:ext>
            </a:extLst>
          </p:cNvPr>
          <p:cNvSpPr>
            <a:spLocks noGrp="1"/>
          </p:cNvSpPr>
          <p:nvPr>
            <p:ph idx="1"/>
          </p:nvPr>
        </p:nvSpPr>
        <p:spPr/>
        <p:txBody>
          <a:bodyPr>
            <a:normAutofit fontScale="92500" lnSpcReduction="10000"/>
          </a:bodyPr>
          <a:lstStyle/>
          <a:p>
            <a:r>
              <a:rPr lang="en-US" dirty="0"/>
              <a:t>Talking to others about your study design and analytic approach is central to science, at all stages of research</a:t>
            </a:r>
          </a:p>
          <a:p>
            <a:pPr lvl="1"/>
            <a:r>
              <a:rPr lang="en-US" dirty="0"/>
              <a:t>Defining – and refining – the study question</a:t>
            </a:r>
          </a:p>
          <a:p>
            <a:pPr lvl="2"/>
            <a:r>
              <a:rPr lang="en-US" dirty="0"/>
              <a:t>How can you reduce selection bias in the comparison groups?</a:t>
            </a:r>
          </a:p>
          <a:p>
            <a:pPr lvl="1"/>
            <a:r>
              <a:rPr lang="en-US" dirty="0"/>
              <a:t>Collecting data</a:t>
            </a:r>
          </a:p>
          <a:p>
            <a:pPr lvl="2"/>
            <a:r>
              <a:rPr lang="en-US" dirty="0"/>
              <a:t>How can you reduce measurement bias in the assessment of exposure and outcome?</a:t>
            </a:r>
          </a:p>
          <a:p>
            <a:pPr lvl="1"/>
            <a:r>
              <a:rPr lang="en-US" dirty="0"/>
              <a:t>Using archival/existing data</a:t>
            </a:r>
          </a:p>
          <a:p>
            <a:pPr lvl="2"/>
            <a:r>
              <a:rPr lang="en-US" dirty="0"/>
              <a:t>What other information can you incorporate to address data limitations?</a:t>
            </a:r>
          </a:p>
          <a:p>
            <a:pPr lvl="1"/>
            <a:r>
              <a:rPr lang="en-US" dirty="0"/>
              <a:t>Choice and implementation of analytic approach</a:t>
            </a:r>
          </a:p>
          <a:p>
            <a:pPr lvl="2"/>
            <a:endParaRPr lang="en-US" dirty="0"/>
          </a:p>
        </p:txBody>
      </p:sp>
    </p:spTree>
    <p:extLst>
      <p:ext uri="{BB962C8B-B14F-4D97-AF65-F5344CB8AC3E}">
        <p14:creationId xmlns:p14="http://schemas.microsoft.com/office/powerpoint/2010/main" val="8325316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5CC80-BB9E-4412-9596-059335EB5489}"/>
              </a:ext>
            </a:extLst>
          </p:cNvPr>
          <p:cNvSpPr>
            <a:spLocks noGrp="1"/>
          </p:cNvSpPr>
          <p:nvPr>
            <p:ph type="title"/>
          </p:nvPr>
        </p:nvSpPr>
        <p:spPr/>
        <p:txBody>
          <a:bodyPr>
            <a:normAutofit/>
          </a:bodyPr>
          <a:lstStyle/>
          <a:p>
            <a:r>
              <a:rPr lang="en-US" sz="3200" dirty="0"/>
              <a:t>What does this mean for your own work?</a:t>
            </a:r>
          </a:p>
        </p:txBody>
      </p:sp>
      <p:sp>
        <p:nvSpPr>
          <p:cNvPr id="3" name="Content Placeholder 2">
            <a:extLst>
              <a:ext uri="{FF2B5EF4-FFF2-40B4-BE49-F238E27FC236}">
                <a16:creationId xmlns:a16="http://schemas.microsoft.com/office/drawing/2014/main" id="{BEFC2F46-5CFE-43BE-81C4-AECA73A36559}"/>
              </a:ext>
            </a:extLst>
          </p:cNvPr>
          <p:cNvSpPr>
            <a:spLocks noGrp="1"/>
          </p:cNvSpPr>
          <p:nvPr>
            <p:ph idx="1"/>
          </p:nvPr>
        </p:nvSpPr>
        <p:spPr>
          <a:xfrm>
            <a:off x="5163671" y="2115670"/>
            <a:ext cx="5406467" cy="3934273"/>
          </a:xfrm>
        </p:spPr>
        <p:txBody>
          <a:bodyPr>
            <a:normAutofit/>
          </a:bodyPr>
          <a:lstStyle/>
          <a:p>
            <a:r>
              <a:rPr lang="en-US" dirty="0"/>
              <a:t>Collaborating with researchers from </a:t>
            </a:r>
            <a:r>
              <a:rPr lang="en-US" u="sng" dirty="0"/>
              <a:t>different fields</a:t>
            </a:r>
            <a:r>
              <a:rPr lang="en-US" dirty="0"/>
              <a:t> – who have different perspectives/training on study design and analysis – can help you identify alternative ways to formulate research questions and test hypotheses</a:t>
            </a:r>
          </a:p>
          <a:p>
            <a:r>
              <a:rPr lang="en-US" dirty="0"/>
              <a:t>Helps you become more reflective regarding your own assumptions of how to address a question</a:t>
            </a:r>
          </a:p>
        </p:txBody>
      </p:sp>
      <p:pic>
        <p:nvPicPr>
          <p:cNvPr id="5" name="Picture 4">
            <a:extLst>
              <a:ext uri="{FF2B5EF4-FFF2-40B4-BE49-F238E27FC236}">
                <a16:creationId xmlns:a16="http://schemas.microsoft.com/office/drawing/2014/main" id="{C219B644-DB0C-451A-9360-E95162399F20}"/>
              </a:ext>
            </a:extLst>
          </p:cNvPr>
          <p:cNvPicPr>
            <a:picLocks noChangeAspect="1"/>
          </p:cNvPicPr>
          <p:nvPr/>
        </p:nvPicPr>
        <p:blipFill rotWithShape="1">
          <a:blip r:embed="rId2"/>
          <a:srcRect l="3008"/>
          <a:stretch/>
        </p:blipFill>
        <p:spPr>
          <a:xfrm>
            <a:off x="400424" y="2318870"/>
            <a:ext cx="4709458" cy="3633695"/>
          </a:xfrm>
          <a:prstGeom prst="rect">
            <a:avLst/>
          </a:prstGeom>
        </p:spPr>
      </p:pic>
    </p:spTree>
    <p:extLst>
      <p:ext uri="{BB962C8B-B14F-4D97-AF65-F5344CB8AC3E}">
        <p14:creationId xmlns:p14="http://schemas.microsoft.com/office/powerpoint/2010/main" val="22169355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05852D-76E4-4DC8-8671-81B0D766B992}"/>
              </a:ext>
            </a:extLst>
          </p:cNvPr>
          <p:cNvSpPr>
            <a:spLocks noGrp="1"/>
          </p:cNvSpPr>
          <p:nvPr>
            <p:ph type="title"/>
          </p:nvPr>
        </p:nvSpPr>
        <p:spPr/>
        <p:txBody>
          <a:bodyPr/>
          <a:lstStyle/>
          <a:p>
            <a:r>
              <a:rPr lang="en-US" dirty="0"/>
              <a:t>Group discussion</a:t>
            </a:r>
          </a:p>
        </p:txBody>
      </p:sp>
      <p:sp>
        <p:nvSpPr>
          <p:cNvPr id="3" name="Content Placeholder 2">
            <a:extLst>
              <a:ext uri="{FF2B5EF4-FFF2-40B4-BE49-F238E27FC236}">
                <a16:creationId xmlns:a16="http://schemas.microsoft.com/office/drawing/2014/main" id="{42D66521-9EF7-48D4-AA59-4E3D69DD2356}"/>
              </a:ext>
            </a:extLst>
          </p:cNvPr>
          <p:cNvSpPr>
            <a:spLocks noGrp="1"/>
          </p:cNvSpPr>
          <p:nvPr>
            <p:ph idx="1"/>
          </p:nvPr>
        </p:nvSpPr>
        <p:spPr/>
        <p:txBody>
          <a:bodyPr>
            <a:normAutofit/>
          </a:bodyPr>
          <a:lstStyle/>
          <a:p>
            <a:r>
              <a:rPr lang="en-US" dirty="0"/>
              <a:t>What does “reproducibility” mean in your field? How is it measured?</a:t>
            </a:r>
          </a:p>
          <a:p>
            <a:endParaRPr lang="en-US" dirty="0"/>
          </a:p>
        </p:txBody>
      </p:sp>
    </p:spTree>
    <p:extLst>
      <p:ext uri="{BB962C8B-B14F-4D97-AF65-F5344CB8AC3E}">
        <p14:creationId xmlns:p14="http://schemas.microsoft.com/office/powerpoint/2010/main" val="20644832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F6186-2232-45FE-9A92-83DF48D7C8AC}"/>
              </a:ext>
            </a:extLst>
          </p:cNvPr>
          <p:cNvSpPr>
            <a:spLocks noGrp="1"/>
          </p:cNvSpPr>
          <p:nvPr>
            <p:ph type="title"/>
          </p:nvPr>
        </p:nvSpPr>
        <p:spPr/>
        <p:txBody>
          <a:bodyPr/>
          <a:lstStyle/>
          <a:p>
            <a:r>
              <a:rPr lang="en-US" dirty="0"/>
              <a:t>Other resources</a:t>
            </a:r>
          </a:p>
        </p:txBody>
      </p:sp>
      <p:sp>
        <p:nvSpPr>
          <p:cNvPr id="3" name="Content Placeholder 2">
            <a:extLst>
              <a:ext uri="{FF2B5EF4-FFF2-40B4-BE49-F238E27FC236}">
                <a16:creationId xmlns:a16="http://schemas.microsoft.com/office/drawing/2014/main" id="{64F02D6C-8EDF-4664-A56A-0D2DAFEBEA93}"/>
              </a:ext>
            </a:extLst>
          </p:cNvPr>
          <p:cNvSpPr>
            <a:spLocks noGrp="1"/>
          </p:cNvSpPr>
          <p:nvPr>
            <p:ph idx="1"/>
          </p:nvPr>
        </p:nvSpPr>
        <p:spPr/>
        <p:txBody>
          <a:bodyPr/>
          <a:lstStyle/>
          <a:p>
            <a:endParaRPr lang="en-US" dirty="0">
              <a:hlinkClick r:id="rId2"/>
            </a:endParaRPr>
          </a:p>
          <a:p>
            <a:r>
              <a:rPr lang="en-US" dirty="0"/>
              <a:t>NIH infographic summarizing rigor &amp; reproducibility</a:t>
            </a:r>
          </a:p>
          <a:p>
            <a:pPr lvl="1"/>
            <a:r>
              <a:rPr lang="en-US" dirty="0">
                <a:hlinkClick r:id="rId2"/>
              </a:rPr>
              <a:t>https://grants.nih.gov/grants/RigorandReproducibilityChart508.pdf</a:t>
            </a:r>
            <a:endParaRPr lang="en-US" dirty="0"/>
          </a:p>
          <a:p>
            <a:r>
              <a:rPr lang="en-US" dirty="0"/>
              <a:t>Clearinghouse of NIH-funded online trainings on reproducibility</a:t>
            </a:r>
          </a:p>
          <a:p>
            <a:pPr lvl="1"/>
            <a:r>
              <a:rPr lang="en-US" dirty="0">
                <a:hlinkClick r:id="rId3"/>
              </a:rPr>
              <a:t>https://www.nigms.nih.gov/training/pages/clearinghouse-for-training-modules-to-enhance-data-reproducibility.aspx</a:t>
            </a:r>
            <a:endParaRPr lang="en-US" dirty="0"/>
          </a:p>
          <a:p>
            <a:endParaRPr lang="en-US" dirty="0"/>
          </a:p>
          <a:p>
            <a:endParaRPr lang="en-US" dirty="0"/>
          </a:p>
        </p:txBody>
      </p:sp>
    </p:spTree>
    <p:extLst>
      <p:ext uri="{BB962C8B-B14F-4D97-AF65-F5344CB8AC3E}">
        <p14:creationId xmlns:p14="http://schemas.microsoft.com/office/powerpoint/2010/main" val="2589376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8B2FE-0B1C-4836-85A4-78073D7452CE}"/>
              </a:ext>
            </a:extLst>
          </p:cNvPr>
          <p:cNvSpPr>
            <a:spLocks noGrp="1"/>
          </p:cNvSpPr>
          <p:nvPr>
            <p:ph type="title"/>
          </p:nvPr>
        </p:nvSpPr>
        <p:spPr/>
        <p:txBody>
          <a:bodyPr/>
          <a:lstStyle/>
          <a:p>
            <a:r>
              <a:rPr lang="en-US" dirty="0"/>
              <a:t>Goals for today</a:t>
            </a:r>
          </a:p>
        </p:txBody>
      </p:sp>
      <p:sp>
        <p:nvSpPr>
          <p:cNvPr id="3" name="Content Placeholder 2">
            <a:extLst>
              <a:ext uri="{FF2B5EF4-FFF2-40B4-BE49-F238E27FC236}">
                <a16:creationId xmlns:a16="http://schemas.microsoft.com/office/drawing/2014/main" id="{5AE7E894-AA23-40C2-B721-3F3644F5E55F}"/>
              </a:ext>
            </a:extLst>
          </p:cNvPr>
          <p:cNvSpPr>
            <a:spLocks noGrp="1"/>
          </p:cNvSpPr>
          <p:nvPr>
            <p:ph idx="1"/>
          </p:nvPr>
        </p:nvSpPr>
        <p:spPr/>
        <p:txBody>
          <a:bodyPr/>
          <a:lstStyle/>
          <a:p>
            <a:r>
              <a:rPr lang="en-US" dirty="0"/>
              <a:t>Reproducibility in science</a:t>
            </a:r>
          </a:p>
          <a:p>
            <a:r>
              <a:rPr lang="en-US" dirty="0"/>
              <a:t>Complex questions, Complex data, Complex findings</a:t>
            </a:r>
          </a:p>
        </p:txBody>
      </p:sp>
    </p:spTree>
    <p:extLst>
      <p:ext uri="{BB962C8B-B14F-4D97-AF65-F5344CB8AC3E}">
        <p14:creationId xmlns:p14="http://schemas.microsoft.com/office/powerpoint/2010/main" val="42086658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D4A1B-CEB3-44A3-B9AE-A607DF9AE994}"/>
              </a:ext>
            </a:extLst>
          </p:cNvPr>
          <p:cNvSpPr>
            <a:spLocks noGrp="1"/>
          </p:cNvSpPr>
          <p:nvPr>
            <p:ph type="title"/>
          </p:nvPr>
        </p:nvSpPr>
        <p:spPr/>
        <p:txBody>
          <a:bodyPr>
            <a:normAutofit/>
          </a:bodyPr>
          <a:lstStyle/>
          <a:p>
            <a:r>
              <a:rPr lang="en-US" sz="3000" dirty="0"/>
              <a:t>Why did I ask you to read </a:t>
            </a:r>
            <a:r>
              <a:rPr lang="en-US" sz="3000" dirty="0" err="1"/>
              <a:t>Silberzahn</a:t>
            </a:r>
            <a:r>
              <a:rPr lang="en-US" sz="3000" dirty="0"/>
              <a:t> (2018)?</a:t>
            </a:r>
          </a:p>
        </p:txBody>
      </p:sp>
      <p:sp>
        <p:nvSpPr>
          <p:cNvPr id="3" name="Content Placeholder 2">
            <a:extLst>
              <a:ext uri="{FF2B5EF4-FFF2-40B4-BE49-F238E27FC236}">
                <a16:creationId xmlns:a16="http://schemas.microsoft.com/office/drawing/2014/main" id="{22B10D8D-16A0-4935-87D3-66AD715C9291}"/>
              </a:ext>
            </a:extLst>
          </p:cNvPr>
          <p:cNvSpPr>
            <a:spLocks noGrp="1"/>
          </p:cNvSpPr>
          <p:nvPr>
            <p:ph idx="1"/>
          </p:nvPr>
        </p:nvSpPr>
        <p:spPr/>
        <p:txBody>
          <a:bodyPr>
            <a:normAutofit fontScale="85000" lnSpcReduction="10000"/>
          </a:bodyPr>
          <a:lstStyle/>
          <a:p>
            <a:pPr marL="457200" indent="-457200">
              <a:buFont typeface="+mj-lt"/>
              <a:buAutoNum type="arabicPeriod"/>
            </a:pPr>
            <a:r>
              <a:rPr lang="en-US" dirty="0"/>
              <a:t>Describes a complex dataset</a:t>
            </a:r>
          </a:p>
          <a:p>
            <a:pPr marL="908050" lvl="1" indent="-457200">
              <a:buFont typeface="+mj-lt"/>
              <a:buAutoNum type="arabicPeriod"/>
            </a:pPr>
            <a:r>
              <a:rPr lang="en-US" dirty="0"/>
              <a:t>Data were “naturally occurring”/”organic” = “Not Intended for Research”</a:t>
            </a:r>
          </a:p>
          <a:p>
            <a:pPr marL="908050" lvl="1" indent="-457200">
              <a:buFont typeface="+mj-lt"/>
              <a:buAutoNum type="arabicPeriod"/>
            </a:pPr>
            <a:r>
              <a:rPr lang="en-US" dirty="0"/>
              <a:t>Data were multi-level (e.g., players nested within teams nested within years…) with lots of potential variables that could be included</a:t>
            </a:r>
          </a:p>
          <a:p>
            <a:pPr marL="457200" indent="-457200">
              <a:buFont typeface="+mj-lt"/>
              <a:buAutoNum type="arabicPeriod"/>
            </a:pPr>
            <a:r>
              <a:rPr lang="en-US" dirty="0"/>
              <a:t>Addresses a question that researchers may have strong beliefs about: </a:t>
            </a:r>
          </a:p>
          <a:p>
            <a:pPr marL="908050" lvl="1" indent="-457200">
              <a:buFont typeface="+mj-lt"/>
              <a:buAutoNum type="arabicPeriod"/>
            </a:pPr>
            <a:r>
              <a:rPr lang="en-US" dirty="0"/>
              <a:t>“Whether soccer players with dark skin tone are more likely than those with light skin tone to receive red cards from referees?”</a:t>
            </a:r>
          </a:p>
          <a:p>
            <a:pPr marL="457200" indent="-457200">
              <a:buFont typeface="+mj-lt"/>
              <a:buAutoNum type="arabicPeriod"/>
            </a:pPr>
            <a:r>
              <a:rPr lang="en-US" dirty="0"/>
              <a:t>Illustrates tools for promoting rigor and reproducibility in science</a:t>
            </a:r>
          </a:p>
          <a:p>
            <a:pPr marL="908050" lvl="1" indent="-457200">
              <a:buFont typeface="+mj-lt"/>
              <a:buAutoNum type="arabicPeriod"/>
            </a:pPr>
            <a:r>
              <a:rPr lang="en-US" dirty="0"/>
              <a:t>How the methods and results are presented</a:t>
            </a:r>
          </a:p>
          <a:p>
            <a:pPr marL="908050" lvl="1" indent="-457200">
              <a:buFont typeface="+mj-lt"/>
              <a:buAutoNum type="arabicPeriod"/>
            </a:pPr>
            <a:r>
              <a:rPr lang="en-US" dirty="0"/>
              <a:t>Use of the Open Science Framework (OSF) repository</a:t>
            </a:r>
          </a:p>
        </p:txBody>
      </p:sp>
    </p:spTree>
    <p:extLst>
      <p:ext uri="{BB962C8B-B14F-4D97-AF65-F5344CB8AC3E}">
        <p14:creationId xmlns:p14="http://schemas.microsoft.com/office/powerpoint/2010/main" val="38356700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0990522-74A5-4A53-ADF3-D8418373FCAC}"/>
              </a:ext>
            </a:extLst>
          </p:cNvPr>
          <p:cNvPicPr>
            <a:picLocks noChangeAspect="1"/>
          </p:cNvPicPr>
          <p:nvPr/>
        </p:nvPicPr>
        <p:blipFill>
          <a:blip r:embed="rId2"/>
          <a:stretch>
            <a:fillRect/>
          </a:stretch>
        </p:blipFill>
        <p:spPr>
          <a:xfrm>
            <a:off x="38668" y="72044"/>
            <a:ext cx="11987398" cy="6785956"/>
          </a:xfrm>
          <a:prstGeom prst="rect">
            <a:avLst/>
          </a:prstGeom>
        </p:spPr>
      </p:pic>
    </p:spTree>
    <p:extLst>
      <p:ext uri="{BB962C8B-B14F-4D97-AF65-F5344CB8AC3E}">
        <p14:creationId xmlns:p14="http://schemas.microsoft.com/office/powerpoint/2010/main" val="18277507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886E58-A978-43D6-8D29-5926B7853BF1}"/>
              </a:ext>
            </a:extLst>
          </p:cNvPr>
          <p:cNvSpPr>
            <a:spLocks noGrp="1"/>
          </p:cNvSpPr>
          <p:nvPr>
            <p:ph type="title"/>
          </p:nvPr>
        </p:nvSpPr>
        <p:spPr/>
        <p:txBody>
          <a:bodyPr>
            <a:normAutofit/>
          </a:bodyPr>
          <a:lstStyle/>
          <a:p>
            <a:r>
              <a:rPr lang="en-US" sz="3200" dirty="0"/>
              <a:t>What does NIH mean by “scientific rigor”?</a:t>
            </a:r>
          </a:p>
        </p:txBody>
      </p:sp>
      <p:sp>
        <p:nvSpPr>
          <p:cNvPr id="3" name="Content Placeholder 2">
            <a:extLst>
              <a:ext uri="{FF2B5EF4-FFF2-40B4-BE49-F238E27FC236}">
                <a16:creationId xmlns:a16="http://schemas.microsoft.com/office/drawing/2014/main" id="{182D0495-C6E2-4B47-8C5F-B6FCA1999605}"/>
              </a:ext>
            </a:extLst>
          </p:cNvPr>
          <p:cNvSpPr>
            <a:spLocks noGrp="1"/>
          </p:cNvSpPr>
          <p:nvPr>
            <p:ph idx="1"/>
          </p:nvPr>
        </p:nvSpPr>
        <p:spPr/>
        <p:txBody>
          <a:bodyPr>
            <a:normAutofit fontScale="92500" lnSpcReduction="20000"/>
          </a:bodyPr>
          <a:lstStyle/>
          <a:p>
            <a:r>
              <a:rPr lang="en-US" dirty="0"/>
              <a:t>“The strict application of the scientific method to ensure </a:t>
            </a:r>
            <a:r>
              <a:rPr lang="en-US" u="sng" dirty="0">
                <a:solidFill>
                  <a:schemeClr val="accent1"/>
                </a:solidFill>
              </a:rPr>
              <a:t>robust</a:t>
            </a:r>
            <a:r>
              <a:rPr lang="en-US" dirty="0"/>
              <a:t> and unbiased experimental design, methodology, analysis, interpretation and reporting of results. This </a:t>
            </a:r>
            <a:r>
              <a:rPr lang="en-US" dirty="0">
                <a:solidFill>
                  <a:schemeClr val="accent1"/>
                </a:solidFill>
              </a:rPr>
              <a:t>includes </a:t>
            </a:r>
            <a:r>
              <a:rPr lang="en-US" u="sng" dirty="0">
                <a:solidFill>
                  <a:schemeClr val="accent1"/>
                </a:solidFill>
              </a:rPr>
              <a:t>full transparency in reporting experimental details so that others may reproduce and extend the findings</a:t>
            </a:r>
            <a:r>
              <a:rPr lang="en-US" dirty="0"/>
              <a:t>. Investigators should apply the elements of rigor that are appropriate for their science.”</a:t>
            </a:r>
          </a:p>
          <a:p>
            <a:r>
              <a:rPr lang="en-US" dirty="0"/>
              <a:t>What does “robust” mean?</a:t>
            </a:r>
          </a:p>
          <a:p>
            <a:pPr lvl="1"/>
            <a:r>
              <a:rPr lang="en-US" dirty="0"/>
              <a:t>Robust results are obtained with solid, well-controlled experiments </a:t>
            </a:r>
            <a:r>
              <a:rPr lang="en-US" u="sng" dirty="0">
                <a:solidFill>
                  <a:schemeClr val="accent1"/>
                </a:solidFill>
              </a:rPr>
              <a:t>capable of being reproduced</a:t>
            </a:r>
            <a:r>
              <a:rPr lang="en-US" dirty="0">
                <a:solidFill>
                  <a:schemeClr val="accent1"/>
                </a:solidFill>
              </a:rPr>
              <a:t> </a:t>
            </a:r>
            <a:r>
              <a:rPr lang="en-US" dirty="0"/>
              <a:t>under well-controlled conditions using reported experimental details…. </a:t>
            </a:r>
            <a:r>
              <a:rPr lang="en-US" dirty="0">
                <a:solidFill>
                  <a:schemeClr val="accent1"/>
                </a:solidFill>
              </a:rPr>
              <a:t>"</a:t>
            </a:r>
            <a:r>
              <a:rPr lang="en-US" u="sng" dirty="0">
                <a:solidFill>
                  <a:schemeClr val="accent1"/>
                </a:solidFill>
              </a:rPr>
              <a:t>Robust" and "unbiased" results are goals, not absolute standards to be met, and may vary across scientific disciplines</a:t>
            </a:r>
            <a:r>
              <a:rPr lang="en-US" dirty="0">
                <a:solidFill>
                  <a:schemeClr val="accent1"/>
                </a:solidFill>
              </a:rPr>
              <a:t>.</a:t>
            </a:r>
          </a:p>
        </p:txBody>
      </p:sp>
    </p:spTree>
    <p:extLst>
      <p:ext uri="{BB962C8B-B14F-4D97-AF65-F5344CB8AC3E}">
        <p14:creationId xmlns:p14="http://schemas.microsoft.com/office/powerpoint/2010/main" val="23288865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6D7D60-7997-415A-8790-52AA11A26E9D}"/>
              </a:ext>
            </a:extLst>
          </p:cNvPr>
          <p:cNvSpPr>
            <a:spLocks noGrp="1"/>
          </p:cNvSpPr>
          <p:nvPr>
            <p:ph type="title"/>
          </p:nvPr>
        </p:nvSpPr>
        <p:spPr>
          <a:xfrm>
            <a:off x="2611808" y="796104"/>
            <a:ext cx="7958331" cy="1077229"/>
          </a:xfrm>
        </p:spPr>
        <p:txBody>
          <a:bodyPr>
            <a:normAutofit fontScale="90000"/>
          </a:bodyPr>
          <a:lstStyle/>
          <a:p>
            <a:r>
              <a:rPr lang="en-US" sz="2400" dirty="0"/>
              <a:t>So, are players with dark skin tone more likely than those with light skin tone to receive red cards? Depends on who you ask.</a:t>
            </a:r>
          </a:p>
        </p:txBody>
      </p:sp>
      <p:pic>
        <p:nvPicPr>
          <p:cNvPr id="4" name="Picture 3">
            <a:extLst>
              <a:ext uri="{FF2B5EF4-FFF2-40B4-BE49-F238E27FC236}">
                <a16:creationId xmlns:a16="http://schemas.microsoft.com/office/drawing/2014/main" id="{89ABE1F2-8149-4AC2-89CB-C0469B29E045}"/>
              </a:ext>
            </a:extLst>
          </p:cNvPr>
          <p:cNvPicPr>
            <a:picLocks noChangeAspect="1"/>
          </p:cNvPicPr>
          <p:nvPr/>
        </p:nvPicPr>
        <p:blipFill>
          <a:blip r:embed="rId2"/>
          <a:stretch>
            <a:fillRect/>
          </a:stretch>
        </p:blipFill>
        <p:spPr>
          <a:xfrm>
            <a:off x="1956977" y="1533494"/>
            <a:ext cx="8477941" cy="5324506"/>
          </a:xfrm>
          <a:prstGeom prst="rect">
            <a:avLst/>
          </a:prstGeom>
        </p:spPr>
      </p:pic>
    </p:spTree>
    <p:extLst>
      <p:ext uri="{BB962C8B-B14F-4D97-AF65-F5344CB8AC3E}">
        <p14:creationId xmlns:p14="http://schemas.microsoft.com/office/powerpoint/2010/main" val="32007446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4A694-F8CB-4901-A49B-4479FBEF8D06}"/>
              </a:ext>
            </a:extLst>
          </p:cNvPr>
          <p:cNvSpPr>
            <a:spLocks noGrp="1"/>
          </p:cNvSpPr>
          <p:nvPr>
            <p:ph type="title"/>
          </p:nvPr>
        </p:nvSpPr>
        <p:spPr/>
        <p:txBody>
          <a:bodyPr>
            <a:normAutofit/>
          </a:bodyPr>
          <a:lstStyle/>
          <a:p>
            <a:r>
              <a:rPr lang="en-US" sz="2000" dirty="0"/>
              <a:t>How did researchers’ beliefs about the answer to the research question change over time? Did they find what they already believed to be true, or did they update their beliefs based on the findings?</a:t>
            </a:r>
          </a:p>
        </p:txBody>
      </p:sp>
      <p:pic>
        <p:nvPicPr>
          <p:cNvPr id="3" name="Picture 2">
            <a:extLst>
              <a:ext uri="{FF2B5EF4-FFF2-40B4-BE49-F238E27FC236}">
                <a16:creationId xmlns:a16="http://schemas.microsoft.com/office/drawing/2014/main" id="{5C677E1B-AFBB-4E3F-9D47-E08ECDC85CB4}"/>
              </a:ext>
            </a:extLst>
          </p:cNvPr>
          <p:cNvPicPr>
            <a:picLocks noChangeAspect="1"/>
          </p:cNvPicPr>
          <p:nvPr/>
        </p:nvPicPr>
        <p:blipFill>
          <a:blip r:embed="rId3"/>
          <a:stretch>
            <a:fillRect/>
          </a:stretch>
        </p:blipFill>
        <p:spPr>
          <a:xfrm>
            <a:off x="1326777" y="1885285"/>
            <a:ext cx="9317318" cy="4860567"/>
          </a:xfrm>
          <a:prstGeom prst="rect">
            <a:avLst/>
          </a:prstGeom>
        </p:spPr>
      </p:pic>
    </p:spTree>
    <p:extLst>
      <p:ext uri="{BB962C8B-B14F-4D97-AF65-F5344CB8AC3E}">
        <p14:creationId xmlns:p14="http://schemas.microsoft.com/office/powerpoint/2010/main" val="34046763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4442F-C754-46DC-82D9-3A22BA8301F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E96905E-E774-4727-9559-1C2159FF346A}"/>
              </a:ext>
            </a:extLst>
          </p:cNvPr>
          <p:cNvSpPr>
            <a:spLocks noGrp="1"/>
          </p:cNvSpPr>
          <p:nvPr>
            <p:ph idx="1"/>
          </p:nvPr>
        </p:nvSpPr>
        <p:spPr/>
        <p:txBody>
          <a:bodyPr>
            <a:normAutofit lnSpcReduction="10000"/>
          </a:bodyPr>
          <a:lstStyle/>
          <a:p>
            <a:pPr marL="0" indent="0">
              <a:buNone/>
            </a:pPr>
            <a:r>
              <a:rPr lang="en-US" dirty="0"/>
              <a:t>“In short, the analysts’ beliefs at registration regarding whether players with darker skin tone were more likely to receive red cards were not significantly related to the final effect sizes reported, but beliefs changed considerably throughout the research project, and as a result, the analysts’ post-analysis beliefs were significantly related to both the reported effect-size estimates and the lower bounds of the 95% CIs for these estimates. These results suggest that there was some updating of beliefs based on the empirical results. Although the sample size was small (N = 29), </a:t>
            </a:r>
            <a:r>
              <a:rPr lang="en-US" dirty="0">
                <a:solidFill>
                  <a:schemeClr val="accent1"/>
                </a:solidFill>
              </a:rPr>
              <a:t>the overall results are more consistent with rational updating of beliefs based on the evidence than with confirmation bias.”</a:t>
            </a:r>
          </a:p>
          <a:p>
            <a:endParaRPr lang="en-US" dirty="0"/>
          </a:p>
        </p:txBody>
      </p:sp>
    </p:spTree>
    <p:extLst>
      <p:ext uri="{BB962C8B-B14F-4D97-AF65-F5344CB8AC3E}">
        <p14:creationId xmlns:p14="http://schemas.microsoft.com/office/powerpoint/2010/main" val="7565712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21E86-D1CA-4034-B86F-2CFCBE073536}"/>
              </a:ext>
            </a:extLst>
          </p:cNvPr>
          <p:cNvSpPr>
            <a:spLocks noGrp="1"/>
          </p:cNvSpPr>
          <p:nvPr>
            <p:ph type="title"/>
          </p:nvPr>
        </p:nvSpPr>
        <p:spPr/>
        <p:txBody>
          <a:bodyPr>
            <a:normAutofit/>
          </a:bodyPr>
          <a:lstStyle/>
          <a:p>
            <a:r>
              <a:rPr lang="en-US" sz="2800" dirty="0"/>
              <a:t>Did analyst expertise or peer-evaluated quality of approach explain the variability in the estimates? </a:t>
            </a:r>
          </a:p>
        </p:txBody>
      </p:sp>
      <p:sp>
        <p:nvSpPr>
          <p:cNvPr id="3" name="Content Placeholder 2">
            <a:extLst>
              <a:ext uri="{FF2B5EF4-FFF2-40B4-BE49-F238E27FC236}">
                <a16:creationId xmlns:a16="http://schemas.microsoft.com/office/drawing/2014/main" id="{ACDE0540-D2D4-4678-A0B6-57743A4FC8F3}"/>
              </a:ext>
            </a:extLst>
          </p:cNvPr>
          <p:cNvSpPr>
            <a:spLocks noGrp="1"/>
          </p:cNvSpPr>
          <p:nvPr>
            <p:ph idx="1"/>
          </p:nvPr>
        </p:nvSpPr>
        <p:spPr/>
        <p:txBody>
          <a:bodyPr/>
          <a:lstStyle/>
          <a:p>
            <a:r>
              <a:rPr lang="en-US" dirty="0"/>
              <a:t>Little to no evidence that this was the case*</a:t>
            </a:r>
          </a:p>
          <a:p>
            <a:endParaRPr lang="en-US" dirty="0"/>
          </a:p>
          <a:p>
            <a:pPr marL="0" indent="0" algn="r">
              <a:buNone/>
            </a:pPr>
            <a:r>
              <a:rPr lang="en-US" dirty="0"/>
              <a:t>*Recall, this conclusion (and the analysis of the influence of prior beliefs) was based on a sample size of 29.</a:t>
            </a:r>
          </a:p>
        </p:txBody>
      </p:sp>
    </p:spTree>
    <p:extLst>
      <p:ext uri="{BB962C8B-B14F-4D97-AF65-F5344CB8AC3E}">
        <p14:creationId xmlns:p14="http://schemas.microsoft.com/office/powerpoint/2010/main" val="345650053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adison">
  <a:themeElements>
    <a:clrScheme name="Madison">
      <a:dk1>
        <a:sysClr val="windowText" lastClr="000000"/>
      </a:dk1>
      <a:lt1>
        <a:sysClr val="window" lastClr="FFFFFF"/>
      </a:lt1>
      <a:dk2>
        <a:srgbClr val="1F2D29"/>
      </a:dk2>
      <a:lt2>
        <a:srgbClr val="C5FAEB"/>
      </a:lt2>
      <a:accent1>
        <a:srgbClr val="A1D68B"/>
      </a:accent1>
      <a:accent2>
        <a:srgbClr val="5EC795"/>
      </a:accent2>
      <a:accent3>
        <a:srgbClr val="4DADCF"/>
      </a:accent3>
      <a:accent4>
        <a:srgbClr val="CDB756"/>
      </a:accent4>
      <a:accent5>
        <a:srgbClr val="E29C36"/>
      </a:accent5>
      <a:accent6>
        <a:srgbClr val="8EC0C1"/>
      </a:accent6>
      <a:hlink>
        <a:srgbClr val="6D9D9B"/>
      </a:hlink>
      <a:folHlink>
        <a:srgbClr val="6D8583"/>
      </a:folHlink>
    </a:clrScheme>
    <a:fontScheme name="Madison">
      <a:majorFont>
        <a:latin typeface="Arial" panose="020B0604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dison">
      <a:fillStyleLst>
        <a:solidFill>
          <a:schemeClr val="phClr"/>
        </a:solidFill>
        <a:gradFill rotWithShape="1">
          <a:gsLst>
            <a:gs pos="0">
              <a:schemeClr val="phClr">
                <a:tint val="48000"/>
                <a:alpha val="88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blipFill rotWithShape="1">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Madison" id="{025CB5FB-2DD3-45EE-B6F0-CC461540EB19}" vid="{6AC10936-2DFC-4054-9ADF-B5E2C5F8619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Madison</Template>
  <TotalTime>139</TotalTime>
  <Words>1110</Words>
  <Application>Microsoft Office PowerPoint</Application>
  <PresentationFormat>Widescreen</PresentationFormat>
  <Paragraphs>68</Paragraphs>
  <Slides>17</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MS Shell Dlg 2</vt:lpstr>
      <vt:lpstr>Wingdings</vt:lpstr>
      <vt:lpstr>Wingdings 3</vt:lpstr>
      <vt:lpstr>Madison</vt:lpstr>
      <vt:lpstr>Do other people analyze data the way I do?</vt:lpstr>
      <vt:lpstr>Goals for today</vt:lpstr>
      <vt:lpstr>Why did I ask you to read Silberzahn (2018)?</vt:lpstr>
      <vt:lpstr>PowerPoint Presentation</vt:lpstr>
      <vt:lpstr>What does NIH mean by “scientific rigor”?</vt:lpstr>
      <vt:lpstr>So, are players with dark skin tone more likely than those with light skin tone to receive red cards? Depends on who you ask.</vt:lpstr>
      <vt:lpstr>How did researchers’ beliefs about the answer to the research question change over time? Did they find what they already believed to be true, or did they update their beliefs based on the findings?</vt:lpstr>
      <vt:lpstr>PowerPoint Presentation</vt:lpstr>
      <vt:lpstr>Did analyst expertise or peer-evaluated quality of approach explain the variability in the estimates? </vt:lpstr>
      <vt:lpstr>Group discussion</vt:lpstr>
      <vt:lpstr>The reproducibility problem illustrated by this study is distinct from other problems in scientific rigor</vt:lpstr>
      <vt:lpstr>The reproducibility problem illustrated by this study is distinct from other problems in scientific rigor</vt:lpstr>
      <vt:lpstr>What does this mean for scientific rigor?</vt:lpstr>
      <vt:lpstr>What does this mean for your own work?</vt:lpstr>
      <vt:lpstr>What does this mean for your own work?</vt:lpstr>
      <vt:lpstr>Group discussion</vt:lpstr>
      <vt:lpstr>Other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 other people analyze data the way I do?</dc:title>
  <dc:creator>Briana Mezuk</dc:creator>
  <cp:lastModifiedBy>Briana Mezuk</cp:lastModifiedBy>
  <cp:revision>21</cp:revision>
  <dcterms:created xsi:type="dcterms:W3CDTF">2018-11-22T11:47:30Z</dcterms:created>
  <dcterms:modified xsi:type="dcterms:W3CDTF">2018-11-27T13:39:41Z</dcterms:modified>
</cp:coreProperties>
</file>