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Proxima Nova"/>
      <p:regular r:id="rId26"/>
      <p:bold r:id="rId27"/>
      <p:italic r:id="rId28"/>
      <p:boldItalic r:id="rId29"/>
    </p:embeddedFont>
    <p:embeddedFont>
      <p:font typeface="Roboto"/>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roximaNova-regular.fntdata"/><Relationship Id="rId25" Type="http://schemas.openxmlformats.org/officeDocument/2006/relationships/slide" Target="slides/slide20.xml"/><Relationship Id="rId28" Type="http://schemas.openxmlformats.org/officeDocument/2006/relationships/font" Target="fonts/ProximaNova-italic.fntdata"/><Relationship Id="rId27" Type="http://schemas.openxmlformats.org/officeDocument/2006/relationships/font" Target="fonts/ProximaNova-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roximaNova-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bold.fntdata"/><Relationship Id="rId30" Type="http://schemas.openxmlformats.org/officeDocument/2006/relationships/font" Target="fonts/Roboto-regular.fntdata"/><Relationship Id="rId11" Type="http://schemas.openxmlformats.org/officeDocument/2006/relationships/slide" Target="slides/slide6.xml"/><Relationship Id="rId33" Type="http://schemas.openxmlformats.org/officeDocument/2006/relationships/font" Target="fonts/Roboto-boldItalic.fntdata"/><Relationship Id="rId10" Type="http://schemas.openxmlformats.org/officeDocument/2006/relationships/slide" Target="slides/slide5.xml"/><Relationship Id="rId32" Type="http://schemas.openxmlformats.org/officeDocument/2006/relationships/font" Target="fonts/Roboto-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ubmed/31353189"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ubmed/31353189"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ubmed/31353189"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chranelibrary.com/cdsr/doi/10.1002/14651858.CD009132.pub2/full?highlightAbstract=withdrawn%7C*dementia"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dc.gov/nchs/tutorials/NHANES/preparing/AppendMerge/intro.htm"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Google Shape;119;g7e60d1ba18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7e60d1ba18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The interval-specific TWAs are zero at ages before the interval, time-dependent within the interval, and fixed at the value from the last age in the interval subsequently. As an example, the TWA for the 40-59 interval would be zero at ages &lt;40, the average of the BLUPs for ages 40-45 at age 45, and the average of the BLUPs for ages 40-59 at every age from 59 forward.</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7e60d1ba18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7e60d1ba18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The interval-specific TWAs are zero at ages before the interval, time-dependent within the interval, and fixed at the value from the last age in the interval subsequently. As an example, the TWA for the 40-59 interval would be zero at ages &lt;40, the average of the BLUPs for ages 40-45 at age 45, and the average of the BLUPs for ages 40-59 at every age from 59 forward.</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7e60d1ba18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7e60d1ba18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The interval-specific TWAs are zero at ages before the interval, time-dependent within the interval, and fixed at the value from the last age in the interval subsequently. As an example, the TWA for the 40-59 interval would be zero at ages &lt;40, the average of the BLUPs for ages 40-45 at age 45, and the average of the BLUPs for ages 40-59 at every age from 59 forward.</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6f195f2942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6f195f2942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https://www.ncbi.nlm.nih.gov/pubmed/31353189</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g6f195f2942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6f195f2942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https://www.ncbi.nlm.nih.gov/pubmed/31353189</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g6f195f2942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6f195f2942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https://www.ncbi.nlm.nih.gov/pubmed/31353189</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6f195f294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6f195f294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https://www.cochranelibrary.com/cdsr/doi/10.1002/14651858.CD009132.pub2/full?highlightAbstract=withdrawn%7C*dementia</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7e6652b962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7e6652b962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https://www.cdc.gov/nchs/tutorials/NHANES/preparing/AppendMerge/intro.htm</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g7e6652b962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7e6652b962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7e6652b962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7e6652b962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g7db95cc1c8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7db95cc1c8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g7e6652b962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7e6652b962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7e5cbd1e3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7e5cbd1e3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 name="Shape 76"/>
        <p:cNvGrpSpPr/>
        <p:nvPr/>
      </p:nvGrpSpPr>
      <p:grpSpPr>
        <a:xfrm>
          <a:off x="0" y="0"/>
          <a:ext cx="0" cy="0"/>
          <a:chOff x="0" y="0"/>
          <a:chExt cx="0" cy="0"/>
        </a:xfrm>
      </p:grpSpPr>
      <p:sp>
        <p:nvSpPr>
          <p:cNvPr id="77" name="Google Shape;77;g7e53f74dc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7e53f74dc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Google Shape;84;g7e5cbd1e3e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7e5cbd1e3e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g7e53f74dc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7e53f74dc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g7e53f74dc8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7e53f74dc8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g7e5cbd1e3e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7e5cbd1e3e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g7e5cbd1e3e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7e5cbd1e3e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1" name="Google Shape;11;p2"/>
          <p:cNvSpPr txBox="1"/>
          <p:nvPr>
            <p:ph type="ctrTitle"/>
          </p:nvPr>
        </p:nvSpPr>
        <p:spPr>
          <a:xfrm>
            <a:off x="510450" y="1257300"/>
            <a:ext cx="8123100" cy="15885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2" name="Google Shape;12;p2"/>
          <p:cNvSpPr txBox="1"/>
          <p:nvPr>
            <p:ph idx="1" type="subTitle"/>
          </p:nvPr>
        </p:nvSpPr>
        <p:spPr>
          <a:xfrm>
            <a:off x="510450" y="3182313"/>
            <a:ext cx="8123100" cy="630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8"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1"/>
          <p:cNvSpPr txBox="1"/>
          <p:nvPr>
            <p:ph hasCustomPrompt="1" type="title"/>
          </p:nvPr>
        </p:nvSpPr>
        <p:spPr>
          <a:xfrm>
            <a:off x="311700" y="991475"/>
            <a:ext cx="8520600" cy="1917900"/>
          </a:xfrm>
          <a:prstGeom prst="rect">
            <a:avLst/>
          </a:prstGeom>
        </p:spPr>
        <p:txBody>
          <a:bodyPr anchorCtr="0" anchor="ctr" bIns="91425" lIns="91425" spcFirstLastPara="1" rIns="91425" wrap="square" tIns="91425">
            <a:noAutofit/>
          </a:bodyPr>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a:r>
              <a:t>xx%</a:t>
            </a:r>
          </a:p>
        </p:txBody>
      </p:sp>
      <p:sp>
        <p:nvSpPr>
          <p:cNvPr id="51" name="Google Shape;51;p11"/>
          <p:cNvSpPr txBox="1"/>
          <p:nvPr>
            <p:ph idx="1" type="body"/>
          </p:nvPr>
        </p:nvSpPr>
        <p:spPr>
          <a:xfrm>
            <a:off x="311700" y="3071300"/>
            <a:ext cx="8520600" cy="901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6" name="Google Shape;16;p3"/>
          <p:cNvSpPr txBox="1"/>
          <p:nvPr>
            <p:ph type="title"/>
          </p:nvPr>
        </p:nvSpPr>
        <p:spPr>
          <a:xfrm>
            <a:off x="510450" y="2057400"/>
            <a:ext cx="8123100" cy="7788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 name="Google Shape;21;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2" name="Google Shape;22;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7975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7" name="Google Shape;37;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lt2"/>
            </a:solidFill>
            <a:prstDash val="solid"/>
            <a:round/>
            <a:headEnd len="sm" w="sm" type="none"/>
            <a:tailEnd len="sm" w="sm" type="none"/>
          </a:ln>
        </p:spPr>
      </p:cxnSp>
      <p:sp>
        <p:nvSpPr>
          <p:cNvPr id="41" name="Google Shape;41;p9"/>
          <p:cNvSpPr txBox="1"/>
          <p:nvPr>
            <p:ph type="title"/>
          </p:nvPr>
        </p:nvSpPr>
        <p:spPr>
          <a:xfrm>
            <a:off x="265500" y="1205825"/>
            <a:ext cx="4045200" cy="1509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7690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4" name="Google Shape;44;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682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2100"/>
              <a:buNone/>
              <a:defRPr sz="2100"/>
            </a:lvl1pPr>
          </a:lstStyle>
          <a:p/>
        </p:txBody>
      </p:sp>
      <p:sp>
        <p:nvSpPr>
          <p:cNvPr id="47" name="Google Shape;47;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pearmin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indent="-317500" lvl="1" marL="9144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indent="-317500" lvl="2" marL="13716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indent="-317500" lvl="3" marL="18288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indent="-317500" lvl="4" marL="22860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indent="-317500" lvl="5" marL="27432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indent="-317500" lvl="6" marL="32004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indent="-317500" lvl="7" marL="36576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indent="-317500" lvl="8" marL="4114800">
              <a:lnSpc>
                <a:spcPct val="115000"/>
              </a:lnSpc>
              <a:spcBef>
                <a:spcPts val="160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9.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hyperlink" Target="https://stats.idre.ucla.edu/other/mult-pkg/introduction-to-linear-mixed-models/"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sp>
        <p:nvSpPr>
          <p:cNvPr id="59" name="Google Shape;59;p13"/>
          <p:cNvSpPr txBox="1"/>
          <p:nvPr>
            <p:ph type="ctrTitle"/>
          </p:nvPr>
        </p:nvSpPr>
        <p:spPr>
          <a:xfrm>
            <a:off x="510450" y="1257300"/>
            <a:ext cx="8123100" cy="158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000"/>
              <a:t>Get your suit, we’re going to the pool! Approaches for pooling across different datasets.</a:t>
            </a:r>
            <a:endParaRPr sz="4000"/>
          </a:p>
        </p:txBody>
      </p:sp>
      <p:sp>
        <p:nvSpPr>
          <p:cNvPr id="60" name="Google Shape;60;p13"/>
          <p:cNvSpPr txBox="1"/>
          <p:nvPr>
            <p:ph idx="1" type="subTitle"/>
          </p:nvPr>
        </p:nvSpPr>
        <p:spPr>
          <a:xfrm>
            <a:off x="510450" y="3182347"/>
            <a:ext cx="8123100" cy="175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Briana Mezuk, PhD</a:t>
            </a:r>
            <a:endParaRPr/>
          </a:p>
          <a:p>
            <a:pPr indent="0" lvl="0" marL="0" rtl="0" algn="l">
              <a:spcBef>
                <a:spcPts val="0"/>
              </a:spcBef>
              <a:spcAft>
                <a:spcPts val="0"/>
              </a:spcAft>
              <a:buNone/>
            </a:pPr>
            <a:r>
              <a:rPr lang="en"/>
              <a:t>MCUAAAR AnC Co-Director</a:t>
            </a:r>
            <a:endParaRPr/>
          </a:p>
          <a:p>
            <a:pPr indent="0" lvl="0" marL="0" rtl="0" algn="l">
              <a:spcBef>
                <a:spcPts val="0"/>
              </a:spcBef>
              <a:spcAft>
                <a:spcPts val="0"/>
              </a:spcAft>
              <a:buNone/>
            </a:pPr>
            <a:r>
              <a:rPr lang="en"/>
              <a:t>February 19, 2020</a:t>
            </a:r>
            <a:endParaRPr/>
          </a:p>
          <a:p>
            <a:pPr indent="0" lvl="0" marL="0" rtl="0" algn="l">
              <a:spcBef>
                <a:spcPts val="0"/>
              </a:spcBef>
              <a:spcAft>
                <a:spcPts val="0"/>
              </a:spcAft>
              <a:buNone/>
            </a:pPr>
            <a:r>
              <a:rPr lang="en"/>
              <a:t>bmezuk@umich.edu</a:t>
            </a:r>
            <a:endParaRPr/>
          </a:p>
        </p:txBody>
      </p:sp>
      <p:pic>
        <p:nvPicPr>
          <p:cNvPr id="61" name="Google Shape;61;p13"/>
          <p:cNvPicPr preferRelativeResize="0"/>
          <p:nvPr/>
        </p:nvPicPr>
        <p:blipFill>
          <a:blip r:embed="rId3">
            <a:alphaModFix/>
          </a:blip>
          <a:stretch>
            <a:fillRect/>
          </a:stretch>
        </p:blipFill>
        <p:spPr>
          <a:xfrm>
            <a:off x="6507549" y="2240276"/>
            <a:ext cx="2126001" cy="283464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 name="Shape 121"/>
        <p:cNvGrpSpPr/>
        <p:nvPr/>
      </p:nvGrpSpPr>
      <p:grpSpPr>
        <a:xfrm>
          <a:off x="0" y="0"/>
          <a:ext cx="0" cy="0"/>
          <a:chOff x="0" y="0"/>
          <a:chExt cx="0" cy="0"/>
        </a:xfrm>
      </p:grpSpPr>
      <p:sp>
        <p:nvSpPr>
          <p:cNvPr id="122" name="Google Shape;122;p22"/>
          <p:cNvSpPr txBox="1"/>
          <p:nvPr>
            <p:ph type="title"/>
          </p:nvPr>
        </p:nvSpPr>
        <p:spPr>
          <a:xfrm>
            <a:off x="311700" y="555600"/>
            <a:ext cx="63711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How they pooled data from these cohorts to estimate life course trajectories of CVD risk</a:t>
            </a:r>
            <a:endParaRPr/>
          </a:p>
        </p:txBody>
      </p:sp>
      <p:sp>
        <p:nvSpPr>
          <p:cNvPr id="123" name="Google Shape;123;p22"/>
          <p:cNvSpPr txBox="1"/>
          <p:nvPr>
            <p:ph idx="1" type="body"/>
          </p:nvPr>
        </p:nvSpPr>
        <p:spPr>
          <a:xfrm>
            <a:off x="311700" y="1389600"/>
            <a:ext cx="8215200" cy="3179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These LMM were used to generate </a:t>
            </a:r>
            <a:r>
              <a:rPr b="1" i="1" lang="en" sz="1600"/>
              <a:t>best linear unbiased predictions (BLUPs) for each person in the pooled data</a:t>
            </a:r>
            <a:r>
              <a:rPr i="1" lang="en" sz="1600"/>
              <a:t>, </a:t>
            </a:r>
            <a:r>
              <a:rPr lang="en" sz="1600"/>
              <a:t>annually from age 20-years until the end of follow-up for each participant.</a:t>
            </a:r>
            <a:endParaRPr sz="1600"/>
          </a:p>
          <a:p>
            <a:pPr indent="0" lvl="0" marL="457200" rtl="0" algn="l">
              <a:spcBef>
                <a:spcPts val="1600"/>
              </a:spcBef>
              <a:spcAft>
                <a:spcPts val="0"/>
              </a:spcAft>
              <a:buNone/>
            </a:pPr>
            <a:r>
              <a:t/>
            </a:r>
            <a:endParaRPr sz="1600"/>
          </a:p>
          <a:p>
            <a:pPr indent="-330200" lvl="0" marL="457200" rtl="0" algn="l">
              <a:spcBef>
                <a:spcPts val="1600"/>
              </a:spcBef>
              <a:spcAft>
                <a:spcPts val="0"/>
              </a:spcAft>
              <a:buSzPts val="1600"/>
              <a:buChar char="●"/>
            </a:pPr>
            <a:r>
              <a:rPr lang="en" sz="1600"/>
              <a:t>Using those BLUP trajectories, they calculated period-specific t</a:t>
            </a:r>
            <a:r>
              <a:rPr b="1" lang="en" sz="1600"/>
              <a:t>ime-weighted averages (TWAs) to summarize </a:t>
            </a:r>
            <a:r>
              <a:rPr lang="en" sz="1600"/>
              <a:t>early (ages 20–39 years) and midlife (ages 40–59 years) CVD risk factors using data from all cohorts.</a:t>
            </a:r>
            <a:endParaRPr sz="1600"/>
          </a:p>
          <a:p>
            <a:pPr indent="-330200" lvl="1" marL="914400" rtl="0" algn="l">
              <a:spcBef>
                <a:spcPts val="0"/>
              </a:spcBef>
              <a:spcAft>
                <a:spcPts val="0"/>
              </a:spcAft>
              <a:buSzPts val="1600"/>
              <a:buChar char="○"/>
            </a:pPr>
            <a:r>
              <a:rPr lang="en" sz="1600"/>
              <a:t>“Time-weighted” means that t</a:t>
            </a:r>
            <a:r>
              <a:rPr lang="en" sz="1600"/>
              <a:t>he values are set at zero at ages before the interval, time-dependent within the interval, and fixed at the value from the last age in the interval for ages post-interval. </a:t>
            </a:r>
            <a:endParaRPr sz="16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23"/>
          <p:cNvSpPr txBox="1"/>
          <p:nvPr>
            <p:ph type="title"/>
          </p:nvPr>
        </p:nvSpPr>
        <p:spPr>
          <a:xfrm>
            <a:off x="311700" y="555600"/>
            <a:ext cx="82389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Overall time-weighted averages for the CVD risk indicators </a:t>
            </a:r>
            <a:endParaRPr/>
          </a:p>
        </p:txBody>
      </p:sp>
      <p:pic>
        <p:nvPicPr>
          <p:cNvPr id="129" name="Google Shape;129;p23"/>
          <p:cNvPicPr preferRelativeResize="0"/>
          <p:nvPr/>
        </p:nvPicPr>
        <p:blipFill>
          <a:blip r:embed="rId3">
            <a:alphaModFix/>
          </a:blip>
          <a:stretch>
            <a:fillRect/>
          </a:stretch>
        </p:blipFill>
        <p:spPr>
          <a:xfrm>
            <a:off x="311700" y="1419500"/>
            <a:ext cx="7527300" cy="3517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24"/>
          <p:cNvSpPr txBox="1"/>
          <p:nvPr>
            <p:ph type="title"/>
          </p:nvPr>
        </p:nvSpPr>
        <p:spPr>
          <a:xfrm>
            <a:off x="311700" y="555600"/>
            <a:ext cx="82389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Life course trajectories of cardiovascular disease risk factors across categories of sex and race, results from the specific cohorts and pooled cohort.</a:t>
            </a:r>
            <a:endParaRPr/>
          </a:p>
        </p:txBody>
      </p:sp>
      <p:pic>
        <p:nvPicPr>
          <p:cNvPr id="135" name="Google Shape;135;p24"/>
          <p:cNvPicPr preferRelativeResize="0"/>
          <p:nvPr/>
        </p:nvPicPr>
        <p:blipFill>
          <a:blip r:embed="rId3">
            <a:alphaModFix/>
          </a:blip>
          <a:stretch>
            <a:fillRect/>
          </a:stretch>
        </p:blipFill>
        <p:spPr>
          <a:xfrm>
            <a:off x="697775" y="1397900"/>
            <a:ext cx="8141571" cy="3527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Google Shape;140;p25"/>
          <p:cNvSpPr txBox="1"/>
          <p:nvPr>
            <p:ph type="title"/>
          </p:nvPr>
        </p:nvSpPr>
        <p:spPr>
          <a:xfrm>
            <a:off x="311700" y="332400"/>
            <a:ext cx="6694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Other types of pools: Prediction modeling using an external dataset</a:t>
            </a:r>
            <a:endParaRPr/>
          </a:p>
        </p:txBody>
      </p:sp>
      <p:sp>
        <p:nvSpPr>
          <p:cNvPr id="141" name="Google Shape;141;p25"/>
          <p:cNvSpPr txBox="1"/>
          <p:nvPr>
            <p:ph idx="1" type="body"/>
          </p:nvPr>
        </p:nvSpPr>
        <p:spPr>
          <a:xfrm>
            <a:off x="0" y="1436050"/>
            <a:ext cx="7138200" cy="3132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b="1" lang="en"/>
              <a:t>Step 1:</a:t>
            </a:r>
            <a:r>
              <a:rPr lang="en"/>
              <a:t> Find another dataset that has data on similar measures as the ones that you are hoping to “fill in” information on.</a:t>
            </a:r>
            <a:endParaRPr/>
          </a:p>
          <a:p>
            <a:pPr indent="-342900" lvl="0" marL="457200" rtl="0" algn="l">
              <a:spcBef>
                <a:spcPts val="0"/>
              </a:spcBef>
              <a:spcAft>
                <a:spcPts val="0"/>
              </a:spcAft>
              <a:buSzPts val="1800"/>
              <a:buChar char="●"/>
            </a:pPr>
            <a:r>
              <a:rPr b="1" lang="en"/>
              <a:t>Step 2</a:t>
            </a:r>
            <a:r>
              <a:rPr lang="en"/>
              <a:t>: Estimate a logistic regression model in the external dataset to generate beta-coefficients for a “prediction model” that you will use to estimate the missing values in your data.</a:t>
            </a:r>
            <a:endParaRPr/>
          </a:p>
          <a:p>
            <a:pPr indent="-342900" lvl="0" marL="457200" rtl="0" algn="l">
              <a:spcBef>
                <a:spcPts val="0"/>
              </a:spcBef>
              <a:spcAft>
                <a:spcPts val="0"/>
              </a:spcAft>
              <a:buSzPts val="1800"/>
              <a:buChar char="●"/>
            </a:pPr>
            <a:r>
              <a:rPr b="1" lang="en"/>
              <a:t>Step 3</a:t>
            </a:r>
            <a:r>
              <a:rPr lang="en"/>
              <a:t>: Append the external dataset to your dataset.</a:t>
            </a:r>
            <a:endParaRPr/>
          </a:p>
          <a:p>
            <a:pPr indent="-342900" lvl="0" marL="457200" rtl="0" algn="l">
              <a:spcBef>
                <a:spcPts val="0"/>
              </a:spcBef>
              <a:spcAft>
                <a:spcPts val="0"/>
              </a:spcAft>
              <a:buSzPts val="1800"/>
              <a:buChar char="●"/>
            </a:pPr>
            <a:r>
              <a:rPr b="1" lang="en"/>
              <a:t>Step 4</a:t>
            </a:r>
            <a:r>
              <a:rPr lang="en"/>
              <a:t>: Fit the prediction model on the entire sample (actual + external) and use the predicted probabilities from the logistic regression model to “fill in” the missing data in your primary data.</a:t>
            </a:r>
            <a:endParaRPr/>
          </a:p>
        </p:txBody>
      </p:sp>
      <p:pic>
        <p:nvPicPr>
          <p:cNvPr id="142" name="Google Shape;142;p25"/>
          <p:cNvPicPr preferRelativeResize="0"/>
          <p:nvPr/>
        </p:nvPicPr>
        <p:blipFill>
          <a:blip r:embed="rId3">
            <a:alphaModFix/>
          </a:blip>
          <a:stretch>
            <a:fillRect/>
          </a:stretch>
        </p:blipFill>
        <p:spPr>
          <a:xfrm>
            <a:off x="7138200" y="59850"/>
            <a:ext cx="1914525" cy="23907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sp>
        <p:nvSpPr>
          <p:cNvPr id="147" name="Google Shape;147;p26"/>
          <p:cNvSpPr txBox="1"/>
          <p:nvPr>
            <p:ph type="title"/>
          </p:nvPr>
        </p:nvSpPr>
        <p:spPr>
          <a:xfrm>
            <a:off x="311700" y="3324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Other types of pools: </a:t>
            </a:r>
            <a:endParaRPr/>
          </a:p>
          <a:p>
            <a:pPr indent="0" lvl="0" marL="0" rtl="0" algn="l">
              <a:spcBef>
                <a:spcPts val="0"/>
              </a:spcBef>
              <a:spcAft>
                <a:spcPts val="0"/>
              </a:spcAft>
              <a:buNone/>
            </a:pPr>
            <a:r>
              <a:rPr lang="en"/>
              <a:t>Prediction modeling using an external dataset</a:t>
            </a:r>
            <a:endParaRPr/>
          </a:p>
        </p:txBody>
      </p:sp>
      <p:sp>
        <p:nvSpPr>
          <p:cNvPr id="148" name="Google Shape;148;p26"/>
          <p:cNvSpPr txBox="1"/>
          <p:nvPr>
            <p:ph idx="1" type="body"/>
          </p:nvPr>
        </p:nvSpPr>
        <p:spPr>
          <a:xfrm>
            <a:off x="311700" y="1436050"/>
            <a:ext cx="8257800" cy="3132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b="1" lang="en"/>
              <a:t>What type of problem does this solve?</a:t>
            </a:r>
            <a:endParaRPr b="1"/>
          </a:p>
          <a:p>
            <a:pPr indent="-317500" lvl="1" marL="914400" rtl="0" algn="l">
              <a:spcBef>
                <a:spcPts val="0"/>
              </a:spcBef>
              <a:spcAft>
                <a:spcPts val="0"/>
              </a:spcAft>
              <a:buSzPts val="1400"/>
              <a:buChar char="○"/>
            </a:pPr>
            <a:r>
              <a:rPr lang="en"/>
              <a:t>You have systematic missing data on a variable of interest and don’t feel that other missing data approaches (e.g., multiple imputation) are appropriate.</a:t>
            </a:r>
            <a:endParaRPr/>
          </a:p>
          <a:p>
            <a:pPr indent="-317500" lvl="1" marL="914400" rtl="0" algn="l">
              <a:spcBef>
                <a:spcPts val="0"/>
              </a:spcBef>
              <a:spcAft>
                <a:spcPts val="0"/>
              </a:spcAft>
              <a:buSzPts val="1400"/>
              <a:buChar char="○"/>
            </a:pPr>
            <a:r>
              <a:rPr lang="en"/>
              <a:t>Ex. Some of your respondents were simply not asked a question because of a skip pattern in the interview. </a:t>
            </a:r>
            <a:endParaRPr/>
          </a:p>
          <a:p>
            <a:pPr indent="-342900" lvl="0" marL="457200" rtl="0" algn="l">
              <a:spcBef>
                <a:spcPts val="0"/>
              </a:spcBef>
              <a:spcAft>
                <a:spcPts val="0"/>
              </a:spcAft>
              <a:buSzPts val="1800"/>
              <a:buChar char="●"/>
            </a:pPr>
            <a:r>
              <a:rPr b="1" lang="en"/>
              <a:t>When is it an </a:t>
            </a:r>
            <a:r>
              <a:rPr b="1" lang="en"/>
              <a:t>appropriate</a:t>
            </a:r>
            <a:r>
              <a:rPr b="1" lang="en"/>
              <a:t> solution?</a:t>
            </a:r>
            <a:endParaRPr b="1"/>
          </a:p>
          <a:p>
            <a:pPr indent="-317500" lvl="1" marL="914400" rtl="0" algn="l">
              <a:spcBef>
                <a:spcPts val="0"/>
              </a:spcBef>
              <a:spcAft>
                <a:spcPts val="0"/>
              </a:spcAft>
              <a:buSzPts val="1400"/>
              <a:buChar char="○"/>
            </a:pPr>
            <a:r>
              <a:rPr lang="en"/>
              <a:t>When you have an external dataset that is sufficiently similar to the one you are working with in terms of population, scope, and - most importantly - measures, but doesn’t have the same missing data problem as your dataset.</a:t>
            </a:r>
            <a:endParaRPr/>
          </a:p>
          <a:p>
            <a:pPr indent="0" lvl="0" marL="457200" rtl="0" algn="l">
              <a:spcBef>
                <a:spcPts val="1600"/>
              </a:spcBef>
              <a:spcAft>
                <a:spcPts val="1600"/>
              </a:spcAft>
              <a:buNone/>
            </a:pPr>
            <a:r>
              <a:t/>
            </a:r>
            <a:endParaRPr b="1"/>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27"/>
          <p:cNvSpPr txBox="1"/>
          <p:nvPr>
            <p:ph type="title"/>
          </p:nvPr>
        </p:nvSpPr>
        <p:spPr>
          <a:xfrm>
            <a:off x="311700" y="332400"/>
            <a:ext cx="4315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a:t>
            </a:r>
            <a:r>
              <a:rPr lang="en"/>
              <a:t>: </a:t>
            </a:r>
            <a:endParaRPr/>
          </a:p>
          <a:p>
            <a:pPr indent="0" lvl="0" marL="0" rtl="0" algn="l">
              <a:spcBef>
                <a:spcPts val="0"/>
              </a:spcBef>
              <a:spcAft>
                <a:spcPts val="0"/>
              </a:spcAft>
              <a:buNone/>
            </a:pPr>
            <a:r>
              <a:rPr lang="en"/>
              <a:t>Prediction modeling using an external dataset</a:t>
            </a:r>
            <a:endParaRPr/>
          </a:p>
        </p:txBody>
      </p:sp>
      <p:sp>
        <p:nvSpPr>
          <p:cNvPr id="154" name="Google Shape;154;p27"/>
          <p:cNvSpPr txBox="1"/>
          <p:nvPr>
            <p:ph idx="1" type="body"/>
          </p:nvPr>
        </p:nvSpPr>
        <p:spPr>
          <a:xfrm>
            <a:off x="403600" y="2121225"/>
            <a:ext cx="8475300" cy="2810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b="1" lang="en" sz="1600"/>
              <a:t>The Question</a:t>
            </a:r>
            <a:r>
              <a:rPr lang="en" sz="1600"/>
              <a:t>: What is the prevalence of passive suicidal ideation among older adults in the US?</a:t>
            </a:r>
            <a:endParaRPr sz="1600"/>
          </a:p>
          <a:p>
            <a:pPr indent="-330200" lvl="0" marL="457200" rtl="0" algn="l">
              <a:spcBef>
                <a:spcPts val="0"/>
              </a:spcBef>
              <a:spcAft>
                <a:spcPts val="0"/>
              </a:spcAft>
              <a:buSzPts val="1600"/>
              <a:buChar char="●"/>
            </a:pPr>
            <a:r>
              <a:rPr b="1" lang="en" sz="1600"/>
              <a:t>The P</a:t>
            </a:r>
            <a:r>
              <a:rPr b="1" lang="en" sz="1600"/>
              <a:t>roblem:</a:t>
            </a:r>
            <a:r>
              <a:rPr lang="en" sz="1600"/>
              <a:t> The HRS only asks participants the item on suicidal ideation if they first endorse feelings of depression (skip pattern).</a:t>
            </a:r>
            <a:endParaRPr sz="1600"/>
          </a:p>
          <a:p>
            <a:pPr indent="-330200" lvl="0" marL="457200" rtl="0" algn="l">
              <a:lnSpc>
                <a:spcPct val="100000"/>
              </a:lnSpc>
              <a:spcBef>
                <a:spcPts val="0"/>
              </a:spcBef>
              <a:spcAft>
                <a:spcPts val="0"/>
              </a:spcAft>
              <a:buSzPts val="1600"/>
              <a:buChar char="●"/>
            </a:pPr>
            <a:r>
              <a:rPr b="1" lang="en" sz="1600"/>
              <a:t>Solution</a:t>
            </a:r>
            <a:r>
              <a:rPr lang="en" sz="1600"/>
              <a:t>: </a:t>
            </a:r>
            <a:endParaRPr sz="1600"/>
          </a:p>
          <a:p>
            <a:pPr indent="0" lvl="0" marL="457200" rtl="0" algn="l">
              <a:lnSpc>
                <a:spcPct val="100000"/>
              </a:lnSpc>
              <a:spcBef>
                <a:spcPts val="0"/>
              </a:spcBef>
              <a:spcAft>
                <a:spcPts val="0"/>
              </a:spcAft>
              <a:buNone/>
            </a:pPr>
            <a:r>
              <a:rPr lang="en" sz="1600"/>
              <a:t>1. Find an external dataset that doesn’t have this skip pattern: Baltimore ECA</a:t>
            </a:r>
            <a:endParaRPr sz="1600"/>
          </a:p>
          <a:p>
            <a:pPr indent="0" lvl="0" marL="457200" rtl="0" algn="l">
              <a:lnSpc>
                <a:spcPct val="100000"/>
              </a:lnSpc>
              <a:spcBef>
                <a:spcPts val="0"/>
              </a:spcBef>
              <a:spcAft>
                <a:spcPts val="0"/>
              </a:spcAft>
              <a:buNone/>
            </a:pPr>
            <a:r>
              <a:rPr lang="en" sz="1600"/>
              <a:t>2. Use it to empirically estimate the predictors of suicidal ideation among people who are not depressed</a:t>
            </a:r>
            <a:endParaRPr sz="1600"/>
          </a:p>
          <a:p>
            <a:pPr indent="0" lvl="0" marL="457200" rtl="0" algn="l">
              <a:lnSpc>
                <a:spcPct val="100000"/>
              </a:lnSpc>
              <a:spcBef>
                <a:spcPts val="0"/>
              </a:spcBef>
              <a:spcAft>
                <a:spcPts val="0"/>
              </a:spcAft>
              <a:buNone/>
            </a:pPr>
            <a:r>
              <a:rPr lang="en" sz="1600"/>
              <a:t>3. Append the ECA to the HRS and apply those beta-coefficients back to the HRS to estimate the size of the </a:t>
            </a:r>
            <a:r>
              <a:rPr b="1" lang="en" sz="1600"/>
              <a:t>-D/+S</a:t>
            </a:r>
            <a:r>
              <a:rPr lang="en" sz="1600"/>
              <a:t> group. </a:t>
            </a:r>
            <a:endParaRPr sz="1600"/>
          </a:p>
          <a:p>
            <a:pPr indent="0" lvl="0" marL="457200" rtl="0" algn="l">
              <a:spcBef>
                <a:spcPts val="0"/>
              </a:spcBef>
              <a:spcAft>
                <a:spcPts val="1600"/>
              </a:spcAft>
              <a:buNone/>
            </a:pPr>
            <a:r>
              <a:t/>
            </a:r>
            <a:endParaRPr sz="1600"/>
          </a:p>
        </p:txBody>
      </p:sp>
      <p:pic>
        <p:nvPicPr>
          <p:cNvPr id="155" name="Google Shape;155;p27"/>
          <p:cNvPicPr preferRelativeResize="0"/>
          <p:nvPr/>
        </p:nvPicPr>
        <p:blipFill>
          <a:blip r:embed="rId3">
            <a:alphaModFix/>
          </a:blip>
          <a:stretch>
            <a:fillRect/>
          </a:stretch>
        </p:blipFill>
        <p:spPr>
          <a:xfrm>
            <a:off x="4488625" y="73100"/>
            <a:ext cx="4474799" cy="190145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Other types of pools</a:t>
            </a:r>
            <a:endParaRPr/>
          </a:p>
        </p:txBody>
      </p:sp>
      <p:sp>
        <p:nvSpPr>
          <p:cNvPr id="161" name="Google Shape;161;p28"/>
          <p:cNvSpPr txBox="1"/>
          <p:nvPr>
            <p:ph idx="1" type="body"/>
          </p:nvPr>
        </p:nvSpPr>
        <p:spPr>
          <a:xfrm>
            <a:off x="311700" y="1152475"/>
            <a:ext cx="45084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t>Meta-analysis</a:t>
            </a:r>
            <a:r>
              <a:rPr lang="en"/>
              <a:t>:</a:t>
            </a:r>
            <a:r>
              <a:rPr lang="en"/>
              <a:t> is a quantitative, formal, epidemiological study design used to systematically assess the results of previous research to derive conclusions about that body of research.</a:t>
            </a:r>
            <a:r>
              <a:rPr lang="en" sz="1200">
                <a:solidFill>
                  <a:srgbClr val="222222"/>
                </a:solidFill>
                <a:highlight>
                  <a:srgbClr val="FFFFFF"/>
                </a:highlight>
                <a:latin typeface="Roboto"/>
                <a:ea typeface="Roboto"/>
                <a:cs typeface="Roboto"/>
                <a:sym typeface="Roboto"/>
              </a:rPr>
              <a:t> </a:t>
            </a:r>
            <a:endParaRPr/>
          </a:p>
        </p:txBody>
      </p:sp>
      <p:pic>
        <p:nvPicPr>
          <p:cNvPr id="162" name="Google Shape;162;p28"/>
          <p:cNvPicPr preferRelativeResize="0"/>
          <p:nvPr/>
        </p:nvPicPr>
        <p:blipFill>
          <a:blip r:embed="rId3">
            <a:alphaModFix/>
          </a:blip>
          <a:stretch>
            <a:fillRect/>
          </a:stretch>
        </p:blipFill>
        <p:spPr>
          <a:xfrm>
            <a:off x="7205725" y="129300"/>
            <a:ext cx="1771650" cy="1771650"/>
          </a:xfrm>
          <a:prstGeom prst="rect">
            <a:avLst/>
          </a:prstGeom>
          <a:noFill/>
          <a:ln>
            <a:noFill/>
          </a:ln>
        </p:spPr>
      </p:pic>
      <p:pic>
        <p:nvPicPr>
          <p:cNvPr id="163" name="Google Shape;163;p28"/>
          <p:cNvPicPr preferRelativeResize="0"/>
          <p:nvPr/>
        </p:nvPicPr>
        <p:blipFill>
          <a:blip r:embed="rId4">
            <a:alphaModFix/>
          </a:blip>
          <a:stretch>
            <a:fillRect/>
          </a:stretch>
        </p:blipFill>
        <p:spPr>
          <a:xfrm>
            <a:off x="2221950" y="3162300"/>
            <a:ext cx="6610350" cy="16954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Appending cross-sectional panels as a way to pool</a:t>
            </a:r>
            <a:endParaRPr/>
          </a:p>
        </p:txBody>
      </p:sp>
      <p:sp>
        <p:nvSpPr>
          <p:cNvPr id="169" name="Google Shape;169;p29"/>
          <p:cNvSpPr txBox="1"/>
          <p:nvPr>
            <p:ph idx="1" type="body"/>
          </p:nvPr>
        </p:nvSpPr>
        <p:spPr>
          <a:xfrm>
            <a:off x="311700" y="1152475"/>
            <a:ext cx="34260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Some data are designed for pooling! NHANES has specific instructions for how to do this.</a:t>
            </a:r>
            <a:endParaRPr/>
          </a:p>
          <a:p>
            <a:pPr indent="-342900" lvl="0" marL="457200" rtl="0" algn="l">
              <a:spcBef>
                <a:spcPts val="0"/>
              </a:spcBef>
              <a:spcAft>
                <a:spcPts val="0"/>
              </a:spcAft>
              <a:buSzPts val="1800"/>
              <a:buChar char="●"/>
            </a:pPr>
            <a:r>
              <a:rPr lang="en"/>
              <a:t>Why? To increase statistical power, particularly if your question concerns smaller demographic subgroups</a:t>
            </a:r>
            <a:endParaRPr/>
          </a:p>
        </p:txBody>
      </p:sp>
      <p:pic>
        <p:nvPicPr>
          <p:cNvPr id="170" name="Google Shape;170;p29"/>
          <p:cNvPicPr preferRelativeResize="0"/>
          <p:nvPr/>
        </p:nvPicPr>
        <p:blipFill>
          <a:blip r:embed="rId3">
            <a:alphaModFix/>
          </a:blip>
          <a:stretch>
            <a:fillRect/>
          </a:stretch>
        </p:blipFill>
        <p:spPr>
          <a:xfrm>
            <a:off x="3935650" y="1152475"/>
            <a:ext cx="5132277" cy="28365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sp>
        <p:nvSpPr>
          <p:cNvPr id="175" name="Google Shape;175;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Types of problems pooling does not solve</a:t>
            </a:r>
            <a:endParaRPr/>
          </a:p>
        </p:txBody>
      </p:sp>
      <p:sp>
        <p:nvSpPr>
          <p:cNvPr id="176" name="Google Shape;176;p30"/>
          <p:cNvSpPr txBox="1"/>
          <p:nvPr>
            <p:ph idx="1" type="body"/>
          </p:nvPr>
        </p:nvSpPr>
        <p:spPr>
          <a:xfrm>
            <a:off x="311700" y="1428750"/>
            <a:ext cx="8520600" cy="31401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Differential attrition (healthier people are more likely to stay in your study over time)</a:t>
            </a:r>
            <a:endParaRPr/>
          </a:p>
          <a:p>
            <a:pPr indent="-342900" lvl="0" marL="457200" rtl="0" algn="l">
              <a:spcBef>
                <a:spcPts val="0"/>
              </a:spcBef>
              <a:spcAft>
                <a:spcPts val="0"/>
              </a:spcAft>
              <a:buSzPts val="1800"/>
              <a:buChar char="●"/>
            </a:pPr>
            <a:r>
              <a:rPr lang="en"/>
              <a:t>Survival bias (healthier people more likely to make it to older age, where your study begins)</a:t>
            </a:r>
            <a:endParaRPr/>
          </a:p>
          <a:p>
            <a:pPr indent="-342900" lvl="0" marL="457200" rtl="0" algn="l">
              <a:spcBef>
                <a:spcPts val="0"/>
              </a:spcBef>
              <a:spcAft>
                <a:spcPts val="0"/>
              </a:spcAft>
              <a:buSzPts val="1800"/>
              <a:buChar char="●"/>
            </a:pPr>
            <a:r>
              <a:rPr lang="en"/>
              <a:t>May inadvertently “smooth out” meaningful variation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Summary</a:t>
            </a:r>
            <a:endParaRPr/>
          </a:p>
        </p:txBody>
      </p:sp>
      <p:sp>
        <p:nvSpPr>
          <p:cNvPr id="182" name="Google Shape;182;p31"/>
          <p:cNvSpPr txBox="1"/>
          <p:nvPr>
            <p:ph idx="1" type="body"/>
          </p:nvPr>
        </p:nvSpPr>
        <p:spPr>
          <a:xfrm>
            <a:off x="311700" y="1152475"/>
            <a:ext cx="60204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The fundamental idea underlying pooling datasets is that you can take information in one study and use it to “fill in the gaps” in another, related study.</a:t>
            </a:r>
            <a:endParaRPr/>
          </a:p>
          <a:p>
            <a:pPr indent="-342900" lvl="0" marL="457200" rtl="0" algn="l">
              <a:spcBef>
                <a:spcPts val="0"/>
              </a:spcBef>
              <a:spcAft>
                <a:spcPts val="0"/>
              </a:spcAft>
              <a:buSzPts val="1800"/>
              <a:buChar char="●"/>
            </a:pPr>
            <a:r>
              <a:rPr lang="en"/>
              <a:t>There are several variations on this theme, but they all stem from the idea that </a:t>
            </a:r>
            <a:r>
              <a:rPr b="1" lang="en"/>
              <a:t>the data you have can be used to impute the data you do not.</a:t>
            </a:r>
            <a:endParaRPr b="1"/>
          </a:p>
          <a:p>
            <a:pPr indent="-342900" lvl="0" marL="457200" rtl="0" algn="l">
              <a:spcBef>
                <a:spcPts val="0"/>
              </a:spcBef>
              <a:spcAft>
                <a:spcPts val="0"/>
              </a:spcAft>
              <a:buSzPts val="1800"/>
              <a:buChar char="●"/>
            </a:pPr>
            <a:r>
              <a:rPr lang="en"/>
              <a:t>Like all imputation strategies, these approaches can address some sources of bias but at a cost of precision.</a:t>
            </a:r>
            <a:endParaRPr/>
          </a:p>
        </p:txBody>
      </p:sp>
      <p:pic>
        <p:nvPicPr>
          <p:cNvPr id="183" name="Google Shape;183;p31"/>
          <p:cNvPicPr preferRelativeResize="0"/>
          <p:nvPr/>
        </p:nvPicPr>
        <p:blipFill>
          <a:blip r:embed="rId3">
            <a:alphaModFix/>
          </a:blip>
          <a:stretch>
            <a:fillRect/>
          </a:stretch>
        </p:blipFill>
        <p:spPr>
          <a:xfrm>
            <a:off x="6447601" y="887963"/>
            <a:ext cx="2525676" cy="33675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sp>
        <p:nvSpPr>
          <p:cNvPr id="66" name="Google Shape;66;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problem(s):</a:t>
            </a:r>
            <a:endParaRPr/>
          </a:p>
        </p:txBody>
      </p:sp>
      <p:sp>
        <p:nvSpPr>
          <p:cNvPr id="67" name="Google Shape;67;p1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Your scientific question relates to a process that occurs over the life course, but you only have data on people of a particular age</a:t>
            </a:r>
            <a:endParaRPr/>
          </a:p>
          <a:p>
            <a:pPr indent="-342900" lvl="0" marL="457200" rtl="0" algn="l">
              <a:spcBef>
                <a:spcPts val="0"/>
              </a:spcBef>
              <a:spcAft>
                <a:spcPts val="0"/>
              </a:spcAft>
              <a:buSzPts val="1800"/>
              <a:buChar char="●"/>
            </a:pPr>
            <a:r>
              <a:rPr lang="en"/>
              <a:t>The number of observations in your dataset is limited (sometimes recruitment doesn’t go as planned...)</a:t>
            </a:r>
            <a:endParaRPr/>
          </a:p>
          <a:p>
            <a:pPr indent="-342900" lvl="0" marL="457200" rtl="0" algn="l">
              <a:spcBef>
                <a:spcPts val="0"/>
              </a:spcBef>
              <a:spcAft>
                <a:spcPts val="0"/>
              </a:spcAft>
              <a:buSzPts val="1800"/>
              <a:buChar char="●"/>
            </a:pPr>
            <a:r>
              <a:rPr lang="en"/>
              <a:t>You have multiple datasets that have information relevant to your question, and you have a feeling there’s a way you can make that work to your advantage, but you don’t know how</a:t>
            </a:r>
            <a:endParaRPr/>
          </a:p>
          <a:p>
            <a:pPr indent="0" lvl="0" marL="457200" rtl="0" algn="l">
              <a:spcBef>
                <a:spcPts val="1600"/>
              </a:spcBef>
              <a:spcAft>
                <a:spcPts val="160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Google Shape;188;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Further reading...</a:t>
            </a:r>
            <a:endParaRPr/>
          </a:p>
        </p:txBody>
      </p:sp>
      <p:pic>
        <p:nvPicPr>
          <p:cNvPr id="189" name="Google Shape;189;p32"/>
          <p:cNvPicPr preferRelativeResize="0"/>
          <p:nvPr/>
        </p:nvPicPr>
        <p:blipFill>
          <a:blip r:embed="rId3">
            <a:alphaModFix/>
          </a:blip>
          <a:stretch>
            <a:fillRect/>
          </a:stretch>
        </p:blipFill>
        <p:spPr>
          <a:xfrm>
            <a:off x="152400" y="1170125"/>
            <a:ext cx="5434401" cy="2037900"/>
          </a:xfrm>
          <a:prstGeom prst="rect">
            <a:avLst/>
          </a:prstGeom>
          <a:noFill/>
          <a:ln>
            <a:noFill/>
          </a:ln>
        </p:spPr>
      </p:pic>
      <p:pic>
        <p:nvPicPr>
          <p:cNvPr id="190" name="Google Shape;190;p32"/>
          <p:cNvPicPr preferRelativeResize="0"/>
          <p:nvPr/>
        </p:nvPicPr>
        <p:blipFill>
          <a:blip r:embed="rId4">
            <a:alphaModFix/>
          </a:blip>
          <a:stretch>
            <a:fillRect/>
          </a:stretch>
        </p:blipFill>
        <p:spPr>
          <a:xfrm>
            <a:off x="5739201" y="1170125"/>
            <a:ext cx="3252399" cy="296895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Google Shape;72;p15"/>
          <p:cNvSpPr txBox="1"/>
          <p:nvPr>
            <p:ph type="title"/>
          </p:nvPr>
        </p:nvSpPr>
        <p:spPr>
          <a:xfrm>
            <a:off x="311700" y="555600"/>
            <a:ext cx="48708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So what does it mean to “pool” datasets?</a:t>
            </a:r>
            <a:endParaRPr/>
          </a:p>
        </p:txBody>
      </p:sp>
      <p:sp>
        <p:nvSpPr>
          <p:cNvPr id="73" name="Google Shape;73;p15"/>
          <p:cNvSpPr txBox="1"/>
          <p:nvPr>
            <p:ph idx="1" type="body"/>
          </p:nvPr>
        </p:nvSpPr>
        <p:spPr>
          <a:xfrm>
            <a:off x="311700" y="1389600"/>
            <a:ext cx="4578600" cy="28962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It means to take </a:t>
            </a:r>
            <a:r>
              <a:rPr lang="en" sz="1600"/>
              <a:t>information you have on some people (i.e., CVD risk factors for younger people in one cohort) and apply it to a different set of people to “fill in” their values that you didn’t collect data on (i.e., CVD risk factors for people in another cohort who were older when data collection started for their cohort).</a:t>
            </a:r>
            <a:endParaRPr sz="1600"/>
          </a:p>
          <a:p>
            <a:pPr indent="0" lvl="0" marL="0" rtl="0" algn="l">
              <a:spcBef>
                <a:spcPts val="1600"/>
              </a:spcBef>
              <a:spcAft>
                <a:spcPts val="1600"/>
              </a:spcAft>
              <a:buNone/>
            </a:pPr>
            <a:r>
              <a:rPr b="1" lang="en" sz="1600">
                <a:solidFill>
                  <a:schemeClr val="accent1"/>
                </a:solidFill>
              </a:rPr>
              <a:t>Q: What other situations do you know of when we take observed data and use it to “fill in” unobserved (missing) values?</a:t>
            </a:r>
            <a:endParaRPr b="1" sz="1600">
              <a:solidFill>
                <a:schemeClr val="accent1"/>
              </a:solidFill>
            </a:endParaRPr>
          </a:p>
        </p:txBody>
      </p:sp>
      <p:pic>
        <p:nvPicPr>
          <p:cNvPr id="74" name="Google Shape;74;p15"/>
          <p:cNvPicPr preferRelativeResize="0"/>
          <p:nvPr/>
        </p:nvPicPr>
        <p:blipFill>
          <a:blip r:embed="rId3">
            <a:alphaModFix/>
          </a:blip>
          <a:stretch>
            <a:fillRect/>
          </a:stretch>
        </p:blipFill>
        <p:spPr>
          <a:xfrm>
            <a:off x="5610375" y="457850"/>
            <a:ext cx="2954276" cy="3939024"/>
          </a:xfrm>
          <a:prstGeom prst="rect">
            <a:avLst/>
          </a:prstGeom>
          <a:noFill/>
          <a:ln>
            <a:noFill/>
          </a:ln>
        </p:spPr>
      </p:pic>
      <p:sp>
        <p:nvSpPr>
          <p:cNvPr id="75" name="Google Shape;75;p15"/>
          <p:cNvSpPr txBox="1"/>
          <p:nvPr/>
        </p:nvSpPr>
        <p:spPr>
          <a:xfrm>
            <a:off x="5309175" y="4396875"/>
            <a:ext cx="3477600" cy="564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sz="2400">
                <a:solidFill>
                  <a:schemeClr val="dk2"/>
                </a:solidFill>
                <a:latin typeface="Proxima Nova"/>
                <a:ea typeface="Proxima Nova"/>
                <a:cs typeface="Proxima Nova"/>
                <a:sym typeface="Proxima Nova"/>
              </a:rPr>
              <a:t>A: Multiple imputation!</a:t>
            </a:r>
            <a:endParaRPr sz="2400">
              <a:solidFill>
                <a:schemeClr val="dk2"/>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 name="Shape 79"/>
        <p:cNvGrpSpPr/>
        <p:nvPr/>
      </p:nvGrpSpPr>
      <p:grpSpPr>
        <a:xfrm>
          <a:off x="0" y="0"/>
          <a:ext cx="0" cy="0"/>
          <a:chOff x="0" y="0"/>
          <a:chExt cx="0" cy="0"/>
        </a:xfrm>
      </p:grpSpPr>
      <p:sp>
        <p:nvSpPr>
          <p:cNvPr id="80" name="Google Shape;80;p16"/>
          <p:cNvSpPr txBox="1"/>
          <p:nvPr>
            <p:ph type="title"/>
          </p:nvPr>
        </p:nvSpPr>
        <p:spPr>
          <a:xfrm>
            <a:off x="311700" y="555600"/>
            <a:ext cx="45396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Inspiration for today’s session</a:t>
            </a:r>
            <a:endParaRPr/>
          </a:p>
        </p:txBody>
      </p:sp>
      <p:sp>
        <p:nvSpPr>
          <p:cNvPr id="81" name="Google Shape;81;p16"/>
          <p:cNvSpPr txBox="1"/>
          <p:nvPr>
            <p:ph idx="1" type="body"/>
          </p:nvPr>
        </p:nvSpPr>
        <p:spPr>
          <a:xfrm>
            <a:off x="311700" y="1389600"/>
            <a:ext cx="42603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t>Problem</a:t>
            </a:r>
            <a:r>
              <a:rPr lang="en" sz="1600"/>
              <a:t>: We think that risk for cardiovascular disease (CVD) starts early in life, but few single cohorts have followed participants over the entire etiologically-relevant period. </a:t>
            </a:r>
            <a:endParaRPr sz="1600"/>
          </a:p>
          <a:p>
            <a:pPr indent="0" lvl="0" marL="0" rtl="0" algn="l">
              <a:spcBef>
                <a:spcPts val="1600"/>
              </a:spcBef>
              <a:spcAft>
                <a:spcPts val="0"/>
              </a:spcAft>
              <a:buNone/>
            </a:pPr>
            <a:r>
              <a:rPr b="1" lang="en" sz="1600"/>
              <a:t>So what?</a:t>
            </a:r>
            <a:r>
              <a:rPr lang="en" sz="1600"/>
              <a:t> This means that we have limited information on effective prevention strategies.</a:t>
            </a:r>
            <a:endParaRPr sz="1600"/>
          </a:p>
          <a:p>
            <a:pPr indent="0" lvl="0" marL="0" rtl="0" algn="l">
              <a:spcBef>
                <a:spcPts val="1600"/>
              </a:spcBef>
              <a:spcAft>
                <a:spcPts val="1600"/>
              </a:spcAft>
              <a:buNone/>
            </a:pPr>
            <a:r>
              <a:rPr b="1" lang="en" sz="1600">
                <a:solidFill>
                  <a:schemeClr val="dk2"/>
                </a:solidFill>
              </a:rPr>
              <a:t>Solution: POOL COHORTS that represent a range of participants over the life span.</a:t>
            </a:r>
            <a:endParaRPr b="1" sz="1600">
              <a:solidFill>
                <a:schemeClr val="dk2"/>
              </a:solidFill>
            </a:endParaRPr>
          </a:p>
        </p:txBody>
      </p:sp>
      <p:pic>
        <p:nvPicPr>
          <p:cNvPr id="82" name="Google Shape;82;p16"/>
          <p:cNvPicPr preferRelativeResize="0"/>
          <p:nvPr/>
        </p:nvPicPr>
        <p:blipFill>
          <a:blip r:embed="rId3">
            <a:alphaModFix/>
          </a:blip>
          <a:stretch>
            <a:fillRect/>
          </a:stretch>
        </p:blipFill>
        <p:spPr>
          <a:xfrm>
            <a:off x="4572000" y="1646622"/>
            <a:ext cx="4391475" cy="224085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 name="Shape 86"/>
        <p:cNvGrpSpPr/>
        <p:nvPr/>
      </p:nvGrpSpPr>
      <p:grpSpPr>
        <a:xfrm>
          <a:off x="0" y="0"/>
          <a:ext cx="0" cy="0"/>
          <a:chOff x="0" y="0"/>
          <a:chExt cx="0" cy="0"/>
        </a:xfrm>
      </p:grpSpPr>
      <p:sp>
        <p:nvSpPr>
          <p:cNvPr id="87" name="Google Shape;87;p1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Goal of this study</a:t>
            </a:r>
            <a:endParaRPr/>
          </a:p>
        </p:txBody>
      </p:sp>
      <p:sp>
        <p:nvSpPr>
          <p:cNvPr id="88" name="Google Shape;88;p17"/>
          <p:cNvSpPr txBox="1"/>
          <p:nvPr>
            <p:ph idx="1" type="body"/>
          </p:nvPr>
        </p:nvSpPr>
        <p:spPr>
          <a:xfrm>
            <a:off x="311700" y="2337100"/>
            <a:ext cx="8004300" cy="223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t>Aim</a:t>
            </a:r>
            <a:r>
              <a:rPr lang="en" sz="1600"/>
              <a:t>: Use information from other cohorts, and what we know about the etiology of CVD, to </a:t>
            </a:r>
            <a:r>
              <a:rPr lang="en" sz="1600"/>
              <a:t>impute early and midlife levels risk factors for CVD.</a:t>
            </a:r>
            <a:endParaRPr sz="1600"/>
          </a:p>
          <a:p>
            <a:pPr indent="0" lvl="0" marL="0" rtl="0" algn="l">
              <a:spcBef>
                <a:spcPts val="1600"/>
              </a:spcBef>
              <a:spcAft>
                <a:spcPts val="0"/>
              </a:spcAft>
              <a:buNone/>
            </a:pPr>
            <a:r>
              <a:rPr b="1" lang="en" sz="1600"/>
              <a:t>Lifecourse trajectories of CVD-related outcomes they wanted to impute</a:t>
            </a:r>
            <a:r>
              <a:rPr lang="en" sz="1600"/>
              <a:t>: BMI, glucose, lipids, blood pressure.</a:t>
            </a:r>
            <a:endParaRPr sz="1600"/>
          </a:p>
          <a:p>
            <a:pPr indent="0" lvl="0" marL="0" rtl="0" algn="l">
              <a:spcBef>
                <a:spcPts val="1600"/>
              </a:spcBef>
              <a:spcAft>
                <a:spcPts val="1600"/>
              </a:spcAft>
              <a:buNone/>
            </a:pPr>
            <a:r>
              <a:rPr b="1" lang="en" sz="1600"/>
              <a:t>Risk factors used to impute these outcome trajectories:</a:t>
            </a:r>
            <a:r>
              <a:rPr lang="en" sz="1600"/>
              <a:t> smoking status, diabetes status, hypertension status, medication use for diabetes, hypertension, and high cholesterol.</a:t>
            </a:r>
            <a:endParaRPr sz="1600"/>
          </a:p>
        </p:txBody>
      </p:sp>
      <p:pic>
        <p:nvPicPr>
          <p:cNvPr id="89" name="Google Shape;89;p17"/>
          <p:cNvPicPr preferRelativeResize="0"/>
          <p:nvPr/>
        </p:nvPicPr>
        <p:blipFill>
          <a:blip r:embed="rId3">
            <a:alphaModFix/>
          </a:blip>
          <a:stretch>
            <a:fillRect/>
          </a:stretch>
        </p:blipFill>
        <p:spPr>
          <a:xfrm>
            <a:off x="4871300" y="73875"/>
            <a:ext cx="4186025" cy="21359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pic>
        <p:nvPicPr>
          <p:cNvPr id="94" name="Google Shape;94;p18"/>
          <p:cNvPicPr preferRelativeResize="0"/>
          <p:nvPr/>
        </p:nvPicPr>
        <p:blipFill>
          <a:blip r:embed="rId3">
            <a:alphaModFix/>
          </a:blip>
          <a:stretch>
            <a:fillRect/>
          </a:stretch>
        </p:blipFill>
        <p:spPr>
          <a:xfrm>
            <a:off x="3234550" y="555600"/>
            <a:ext cx="5719500" cy="3841997"/>
          </a:xfrm>
          <a:prstGeom prst="rect">
            <a:avLst/>
          </a:prstGeom>
          <a:noFill/>
          <a:ln>
            <a:noFill/>
          </a:ln>
        </p:spPr>
      </p:pic>
      <p:sp>
        <p:nvSpPr>
          <p:cNvPr id="95" name="Google Shape;95;p18"/>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AutoNum type="arabicPeriod"/>
            </a:pPr>
            <a:r>
              <a:rPr lang="en" sz="1600"/>
              <a:t>Coronary Artery Risk Development in Young Adults (CARDIA)</a:t>
            </a:r>
            <a:endParaRPr sz="1600"/>
          </a:p>
          <a:p>
            <a:pPr indent="-330200" lvl="0" marL="457200" rtl="0" algn="l">
              <a:spcBef>
                <a:spcPts val="0"/>
              </a:spcBef>
              <a:spcAft>
                <a:spcPts val="0"/>
              </a:spcAft>
              <a:buSzPts val="1600"/>
              <a:buAutoNum type="arabicPeriod"/>
            </a:pPr>
            <a:r>
              <a:rPr lang="en" sz="1600"/>
              <a:t>Multi Ethnic Study of Atherosclerosis (MESA)</a:t>
            </a:r>
            <a:endParaRPr sz="1600"/>
          </a:p>
          <a:p>
            <a:pPr indent="-330200" lvl="0" marL="457200" rtl="0" algn="l">
              <a:spcBef>
                <a:spcPts val="0"/>
              </a:spcBef>
              <a:spcAft>
                <a:spcPts val="0"/>
              </a:spcAft>
              <a:buSzPts val="1600"/>
              <a:buAutoNum type="arabicPeriod"/>
            </a:pPr>
            <a:r>
              <a:rPr lang="en" sz="1600"/>
              <a:t>Cardiovascular Health Study (CHS)</a:t>
            </a:r>
            <a:endParaRPr sz="1600"/>
          </a:p>
          <a:p>
            <a:pPr indent="-330200" lvl="0" marL="457200" rtl="0" algn="l">
              <a:spcBef>
                <a:spcPts val="0"/>
              </a:spcBef>
              <a:spcAft>
                <a:spcPts val="0"/>
              </a:spcAft>
              <a:buSzPts val="1600"/>
              <a:buAutoNum type="arabicPeriod"/>
            </a:pPr>
            <a:r>
              <a:rPr lang="en" sz="1600"/>
              <a:t>Health, Aging and Body Composition (Health ABC) Study</a:t>
            </a:r>
            <a:endParaRPr sz="1600"/>
          </a:p>
        </p:txBody>
      </p:sp>
      <p:sp>
        <p:nvSpPr>
          <p:cNvPr id="96" name="Google Shape;96;p18"/>
          <p:cNvSpPr txBox="1"/>
          <p:nvPr>
            <p:ph type="title"/>
          </p:nvPr>
        </p:nvSpPr>
        <p:spPr>
          <a:xfrm>
            <a:off x="311700" y="555600"/>
            <a:ext cx="4625400" cy="755700"/>
          </a:xfrm>
          <a:prstGeom prst="rect">
            <a:avLst/>
          </a:prstGeom>
          <a:solidFill>
            <a:srgbClr val="FFFFFF"/>
          </a:solidFill>
        </p:spPr>
        <p:txBody>
          <a:bodyPr anchorCtr="0" anchor="b" bIns="91425" lIns="91425" spcFirstLastPara="1" rIns="91425" wrap="square" tIns="91425">
            <a:noAutofit/>
          </a:bodyPr>
          <a:lstStyle/>
          <a:p>
            <a:pPr indent="0" lvl="0" marL="0" rtl="0" algn="l">
              <a:spcBef>
                <a:spcPts val="0"/>
              </a:spcBef>
              <a:spcAft>
                <a:spcPts val="0"/>
              </a:spcAft>
              <a:buNone/>
            </a:pPr>
            <a:r>
              <a:rPr lang="en"/>
              <a:t>Four cohorts covering different periods of the life course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sp>
        <p:nvSpPr>
          <p:cNvPr id="101" name="Google Shape;101;p19"/>
          <p:cNvSpPr txBox="1"/>
          <p:nvPr>
            <p:ph idx="1" type="body"/>
          </p:nvPr>
        </p:nvSpPr>
        <p:spPr>
          <a:xfrm>
            <a:off x="311700" y="1389600"/>
            <a:ext cx="3263400" cy="3179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AutoNum type="arabicPeriod"/>
            </a:pPr>
            <a:r>
              <a:rPr lang="en" sz="1600"/>
              <a:t>Similar, if not identical, measures across the cohorts, which you operationalize in an identical way across all cohorts</a:t>
            </a:r>
            <a:endParaRPr sz="1600"/>
          </a:p>
          <a:p>
            <a:pPr indent="-330200" lvl="0" marL="457200" rtl="0" algn="l">
              <a:spcBef>
                <a:spcPts val="0"/>
              </a:spcBef>
              <a:spcAft>
                <a:spcPts val="0"/>
              </a:spcAft>
              <a:buSzPts val="1600"/>
              <a:buAutoNum type="arabicPeriod"/>
            </a:pPr>
            <a:r>
              <a:rPr lang="en" sz="1600"/>
              <a:t>Logic for imputation that you can implement consistently across all cohorts</a:t>
            </a:r>
            <a:endParaRPr sz="1600"/>
          </a:p>
          <a:p>
            <a:pPr indent="-330200" lvl="1" marL="914400" rtl="0" algn="l">
              <a:spcBef>
                <a:spcPts val="0"/>
              </a:spcBef>
              <a:spcAft>
                <a:spcPts val="0"/>
              </a:spcAft>
              <a:buSzPts val="1600"/>
              <a:buAutoNum type="alphaLcPeriod"/>
            </a:pPr>
            <a:r>
              <a:rPr lang="en" sz="1600"/>
              <a:t>Example here for how they imputed smoking status values across all cohorts.</a:t>
            </a:r>
            <a:endParaRPr sz="1600"/>
          </a:p>
          <a:p>
            <a:pPr indent="0" lvl="0" marL="457200" rtl="0" algn="l">
              <a:spcBef>
                <a:spcPts val="1600"/>
              </a:spcBef>
              <a:spcAft>
                <a:spcPts val="1600"/>
              </a:spcAft>
              <a:buNone/>
            </a:pPr>
            <a:r>
              <a:t/>
            </a:r>
            <a:endParaRPr sz="1600"/>
          </a:p>
        </p:txBody>
      </p:sp>
      <p:sp>
        <p:nvSpPr>
          <p:cNvPr id="102" name="Google Shape;102;p19"/>
          <p:cNvSpPr txBox="1"/>
          <p:nvPr>
            <p:ph type="title"/>
          </p:nvPr>
        </p:nvSpPr>
        <p:spPr>
          <a:xfrm>
            <a:off x="311700" y="555600"/>
            <a:ext cx="7694400" cy="755700"/>
          </a:xfrm>
          <a:prstGeom prst="rect">
            <a:avLst/>
          </a:prstGeom>
          <a:solidFill>
            <a:srgbClr val="FFFFFF"/>
          </a:solidFill>
        </p:spPr>
        <p:txBody>
          <a:bodyPr anchorCtr="0" anchor="b" bIns="91425" lIns="91425" spcFirstLastPara="1" rIns="91425" wrap="square" tIns="91425">
            <a:noAutofit/>
          </a:bodyPr>
          <a:lstStyle/>
          <a:p>
            <a:pPr indent="0" lvl="0" marL="0" rtl="0" algn="l">
              <a:spcBef>
                <a:spcPts val="0"/>
              </a:spcBef>
              <a:spcAft>
                <a:spcPts val="0"/>
              </a:spcAft>
              <a:buNone/>
            </a:pPr>
            <a:r>
              <a:rPr lang="en"/>
              <a:t>Necessary ingredients for pooling</a:t>
            </a:r>
            <a:endParaRPr/>
          </a:p>
        </p:txBody>
      </p:sp>
      <p:pic>
        <p:nvPicPr>
          <p:cNvPr id="103" name="Google Shape;103;p19"/>
          <p:cNvPicPr preferRelativeResize="0"/>
          <p:nvPr/>
        </p:nvPicPr>
        <p:blipFill>
          <a:blip r:embed="rId3">
            <a:alphaModFix/>
          </a:blip>
          <a:stretch>
            <a:fillRect/>
          </a:stretch>
        </p:blipFill>
        <p:spPr>
          <a:xfrm>
            <a:off x="3722150" y="1668775"/>
            <a:ext cx="5269449" cy="24011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sp>
        <p:nvSpPr>
          <p:cNvPr id="108" name="Google Shape;108;p20"/>
          <p:cNvSpPr txBox="1"/>
          <p:nvPr>
            <p:ph type="title"/>
          </p:nvPr>
        </p:nvSpPr>
        <p:spPr>
          <a:xfrm>
            <a:off x="311700" y="555600"/>
            <a:ext cx="37797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Observed data (dots) and imputed data (lines)</a:t>
            </a:r>
            <a:endParaRPr/>
          </a:p>
        </p:txBody>
      </p:sp>
      <p:sp>
        <p:nvSpPr>
          <p:cNvPr id="109" name="Google Shape;109;p20"/>
          <p:cNvSpPr txBox="1"/>
          <p:nvPr>
            <p:ph idx="1" type="body"/>
          </p:nvPr>
        </p:nvSpPr>
        <p:spPr>
          <a:xfrm>
            <a:off x="168950" y="1389600"/>
            <a:ext cx="4280100" cy="31794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b="1" lang="en" sz="1400"/>
              <a:t>The main aim of this study</a:t>
            </a:r>
            <a:r>
              <a:rPr lang="en" sz="1400"/>
              <a:t> was to impute CVD risk indicators for earlier in the adult life course, beginning from age 20 years, </a:t>
            </a:r>
            <a:r>
              <a:rPr i="1" lang="en" sz="1400"/>
              <a:t>for participants with follow-up data beginning in mid-life or later in life</a:t>
            </a:r>
            <a:r>
              <a:rPr lang="en" sz="1400"/>
              <a:t>. </a:t>
            </a:r>
            <a:endParaRPr sz="1400"/>
          </a:p>
          <a:p>
            <a:pPr indent="-304800" lvl="1" marL="914400" rtl="0" algn="l">
              <a:spcBef>
                <a:spcPts val="0"/>
              </a:spcBef>
              <a:spcAft>
                <a:spcPts val="0"/>
              </a:spcAft>
              <a:buSzPts val="1200"/>
              <a:buChar char="○"/>
            </a:pPr>
            <a:r>
              <a:rPr lang="en" sz="1400"/>
              <a:t>For example, for a MESA participant first seen at age 45 and last seen at age 55, the expected CVD risks were imputed each year from age 20 to 55.</a:t>
            </a:r>
            <a:endParaRPr sz="1400"/>
          </a:p>
          <a:p>
            <a:pPr indent="-304800" lvl="0" marL="457200" rtl="0" algn="l">
              <a:spcBef>
                <a:spcPts val="0"/>
              </a:spcBef>
              <a:spcAft>
                <a:spcPts val="0"/>
              </a:spcAft>
              <a:buSzPts val="1200"/>
              <a:buChar char="●"/>
            </a:pPr>
            <a:r>
              <a:rPr b="1" lang="en" sz="1400"/>
              <a:t>Implication</a:t>
            </a:r>
            <a:r>
              <a:rPr lang="en" sz="1400"/>
              <a:t>: </a:t>
            </a:r>
            <a:r>
              <a:rPr lang="en" sz="1400"/>
              <a:t>The amount of missing data imputed varied across the cohorts as a function of the age of participants at baseline.</a:t>
            </a:r>
            <a:endParaRPr/>
          </a:p>
        </p:txBody>
      </p:sp>
      <p:pic>
        <p:nvPicPr>
          <p:cNvPr id="110" name="Google Shape;110;p20"/>
          <p:cNvPicPr preferRelativeResize="0"/>
          <p:nvPr/>
        </p:nvPicPr>
        <p:blipFill>
          <a:blip r:embed="rId3">
            <a:alphaModFix/>
          </a:blip>
          <a:stretch>
            <a:fillRect/>
          </a:stretch>
        </p:blipFill>
        <p:spPr>
          <a:xfrm>
            <a:off x="4498950" y="152400"/>
            <a:ext cx="4451031" cy="483870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Google Shape;115;p21"/>
          <p:cNvSpPr txBox="1"/>
          <p:nvPr>
            <p:ph type="title"/>
          </p:nvPr>
        </p:nvSpPr>
        <p:spPr>
          <a:xfrm>
            <a:off x="311700" y="555600"/>
            <a:ext cx="63711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How they pooled data from these cohorts to estimate life course trajectories of CVD risk</a:t>
            </a:r>
            <a:endParaRPr/>
          </a:p>
        </p:txBody>
      </p:sp>
      <p:sp>
        <p:nvSpPr>
          <p:cNvPr id="116" name="Google Shape;116;p21"/>
          <p:cNvSpPr txBox="1"/>
          <p:nvPr>
            <p:ph idx="1" type="body"/>
          </p:nvPr>
        </p:nvSpPr>
        <p:spPr>
          <a:xfrm>
            <a:off x="84000" y="1370825"/>
            <a:ext cx="6826500" cy="36267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CVD outcome trajectories were estimated using linear mixed models (LMMs). </a:t>
            </a:r>
            <a:endParaRPr sz="1400"/>
          </a:p>
          <a:p>
            <a:pPr indent="-317500" lvl="1" marL="914400" rtl="0" algn="l">
              <a:spcBef>
                <a:spcPts val="0"/>
              </a:spcBef>
              <a:spcAft>
                <a:spcPts val="0"/>
              </a:spcAft>
              <a:buSzPts val="1400"/>
              <a:buChar char="○"/>
            </a:pPr>
            <a:r>
              <a:rPr b="1" lang="en" sz="1400"/>
              <a:t>What is a mixed model? One that has both fixed and random effects.</a:t>
            </a:r>
            <a:endParaRPr b="1" sz="1400"/>
          </a:p>
          <a:p>
            <a:pPr indent="-317500" lvl="0" marL="457200" rtl="0" algn="l">
              <a:spcBef>
                <a:spcPts val="0"/>
              </a:spcBef>
              <a:spcAft>
                <a:spcPts val="0"/>
              </a:spcAft>
              <a:buSzPts val="1400"/>
              <a:buChar char="●"/>
            </a:pPr>
            <a:r>
              <a:rPr lang="en" sz="1400"/>
              <a:t>And what are fixed and random effects…?</a:t>
            </a:r>
            <a:endParaRPr sz="1400"/>
          </a:p>
          <a:p>
            <a:pPr indent="-317500" lvl="1" marL="914400" rtl="0" algn="l">
              <a:spcBef>
                <a:spcPts val="0"/>
              </a:spcBef>
              <a:spcAft>
                <a:spcPts val="0"/>
              </a:spcAft>
              <a:buSzPts val="1400"/>
              <a:buChar char="○"/>
            </a:pPr>
            <a:r>
              <a:rPr b="1" lang="en" sz="1400"/>
              <a:t>A fixed effect is a parameter that does not vary</a:t>
            </a:r>
            <a:r>
              <a:rPr lang="en" sz="1400"/>
              <a:t>. That is, we assume there is some true regression line in the</a:t>
            </a:r>
            <a:r>
              <a:rPr lang="en" sz="1400"/>
              <a:t> population (β) </a:t>
            </a:r>
            <a:r>
              <a:rPr lang="en" sz="1400"/>
              <a:t>and we use our data to get some </a:t>
            </a:r>
            <a:r>
              <a:rPr lang="en" sz="1400"/>
              <a:t>estimate</a:t>
            </a:r>
            <a:r>
              <a:rPr lang="en" sz="1400"/>
              <a:t> of it (β-hat), which varies from sample to sample just because that’s the way sampling probability works. </a:t>
            </a:r>
            <a:endParaRPr sz="1400"/>
          </a:p>
          <a:p>
            <a:pPr indent="-317500" lvl="1" marL="914400" rtl="0" algn="l">
              <a:spcBef>
                <a:spcPts val="0"/>
              </a:spcBef>
              <a:spcAft>
                <a:spcPts val="0"/>
              </a:spcAft>
              <a:buClr>
                <a:srgbClr val="333333"/>
              </a:buClr>
              <a:buSzPts val="1400"/>
              <a:buFont typeface="Arial"/>
              <a:buChar char="○"/>
            </a:pPr>
            <a:r>
              <a:rPr b="1" lang="en" sz="1400"/>
              <a:t>A </a:t>
            </a:r>
            <a:r>
              <a:rPr b="1" lang="en" sz="1400"/>
              <a:t>random effect is a parameter that is itself a random variable</a:t>
            </a:r>
            <a:r>
              <a:rPr lang="en" sz="1400"/>
              <a:t>. That is, we assume that the true mean (population) </a:t>
            </a:r>
            <a:r>
              <a:rPr lang="en" sz="1400"/>
              <a:t>β is not a single “true” value, but instead assume that </a:t>
            </a:r>
            <a:r>
              <a:rPr lang="en" sz="1400"/>
              <a:t>β itself has a normal distribution with mean (μ) and a standard deviation (σ).</a:t>
            </a:r>
            <a:endParaRPr sz="1400"/>
          </a:p>
          <a:p>
            <a:pPr indent="-317500" lvl="0" marL="457200" rtl="0" algn="l">
              <a:spcBef>
                <a:spcPts val="0"/>
              </a:spcBef>
              <a:spcAft>
                <a:spcPts val="0"/>
              </a:spcAft>
              <a:buSzPts val="1400"/>
              <a:buChar char="●"/>
            </a:pPr>
            <a:r>
              <a:rPr lang="en" sz="1400"/>
              <a:t>Nice resource on LMMs </a:t>
            </a:r>
            <a:r>
              <a:rPr lang="en" sz="1100" u="sng">
                <a:solidFill>
                  <a:schemeClr val="hlink"/>
                </a:solidFill>
                <a:latin typeface="Arial"/>
                <a:ea typeface="Arial"/>
                <a:cs typeface="Arial"/>
                <a:sym typeface="Arial"/>
                <a:hlinkClick r:id="rId3"/>
              </a:rPr>
              <a:t>https://stats.idre.ucla.edu/other/mult-pkg/introduction-to-linear-mixed-models/</a:t>
            </a:r>
            <a:endParaRPr sz="1400"/>
          </a:p>
        </p:txBody>
      </p:sp>
      <p:sp>
        <p:nvSpPr>
          <p:cNvPr id="117" name="Google Shape;117;p21"/>
          <p:cNvSpPr txBox="1"/>
          <p:nvPr/>
        </p:nvSpPr>
        <p:spPr>
          <a:xfrm>
            <a:off x="6910500" y="2872100"/>
            <a:ext cx="2053200" cy="120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highlight>
                  <a:srgbClr val="FFFFFF"/>
                </a:highlight>
              </a:rPr>
              <a:t>Random effects used in this study:</a:t>
            </a:r>
            <a:endParaRPr sz="1800">
              <a:solidFill>
                <a:schemeClr val="dk2"/>
              </a:solidFill>
              <a:highlight>
                <a:srgbClr val="FFFFFF"/>
              </a:highlight>
            </a:endParaRPr>
          </a:p>
          <a:p>
            <a:pPr indent="-342900" lvl="0" marL="457200" rtl="0" algn="l">
              <a:spcBef>
                <a:spcPts val="0"/>
              </a:spcBef>
              <a:spcAft>
                <a:spcPts val="0"/>
              </a:spcAft>
              <a:buClr>
                <a:schemeClr val="dk2"/>
              </a:buClr>
              <a:buSzPts val="1800"/>
              <a:buChar char="●"/>
            </a:pPr>
            <a:r>
              <a:rPr lang="en" sz="1800">
                <a:solidFill>
                  <a:schemeClr val="dk2"/>
                </a:solidFill>
                <a:highlight>
                  <a:srgbClr val="FFFFFF"/>
                </a:highlight>
              </a:rPr>
              <a:t>Intercept</a:t>
            </a:r>
            <a:endParaRPr sz="1800">
              <a:solidFill>
                <a:schemeClr val="dk2"/>
              </a:solidFill>
              <a:highlight>
                <a:srgbClr val="FFFFFF"/>
              </a:highlight>
            </a:endParaRPr>
          </a:p>
          <a:p>
            <a:pPr indent="-342900" lvl="0" marL="457200" rtl="0" algn="l">
              <a:spcBef>
                <a:spcPts val="0"/>
              </a:spcBef>
              <a:spcAft>
                <a:spcPts val="0"/>
              </a:spcAft>
              <a:buClr>
                <a:schemeClr val="dk2"/>
              </a:buClr>
              <a:buSzPts val="1800"/>
              <a:buChar char="●"/>
            </a:pPr>
            <a:r>
              <a:rPr lang="en" sz="1800">
                <a:solidFill>
                  <a:schemeClr val="dk2"/>
                </a:solidFill>
                <a:highlight>
                  <a:srgbClr val="FFFFFF"/>
                </a:highlight>
              </a:rPr>
              <a:t>Age</a:t>
            </a:r>
            <a:endParaRPr sz="1800">
              <a:solidFill>
                <a:schemeClr val="dk2"/>
              </a:solidFill>
              <a:highlight>
                <a:srgbClr val="FFFFFF"/>
              </a:high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