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1"/>
  </p:notesMasterIdLst>
  <p:handoutMasterIdLst>
    <p:handoutMasterId r:id="rId42"/>
  </p:handoutMasterIdLst>
  <p:sldIdLst>
    <p:sldId id="256" r:id="rId2"/>
    <p:sldId id="259" r:id="rId3"/>
    <p:sldId id="263" r:id="rId4"/>
    <p:sldId id="258" r:id="rId5"/>
    <p:sldId id="260" r:id="rId6"/>
    <p:sldId id="261" r:id="rId7"/>
    <p:sldId id="264" r:id="rId8"/>
    <p:sldId id="278" r:id="rId9"/>
    <p:sldId id="265" r:id="rId10"/>
    <p:sldId id="266" r:id="rId11"/>
    <p:sldId id="267" r:id="rId12"/>
    <p:sldId id="268" r:id="rId13"/>
    <p:sldId id="269" r:id="rId14"/>
    <p:sldId id="271" r:id="rId15"/>
    <p:sldId id="276" r:id="rId16"/>
    <p:sldId id="275" r:id="rId17"/>
    <p:sldId id="274" r:id="rId18"/>
    <p:sldId id="273" r:id="rId19"/>
    <p:sldId id="272" r:id="rId20"/>
    <p:sldId id="279" r:id="rId21"/>
    <p:sldId id="294" r:id="rId22"/>
    <p:sldId id="280" r:id="rId23"/>
    <p:sldId id="281" r:id="rId24"/>
    <p:sldId id="282" r:id="rId25"/>
    <p:sldId id="283" r:id="rId26"/>
    <p:sldId id="284" r:id="rId27"/>
    <p:sldId id="285" r:id="rId28"/>
    <p:sldId id="286" r:id="rId29"/>
    <p:sldId id="287" r:id="rId30"/>
    <p:sldId id="288" r:id="rId31"/>
    <p:sldId id="277" r:id="rId32"/>
    <p:sldId id="291" r:id="rId33"/>
    <p:sldId id="289" r:id="rId34"/>
    <p:sldId id="290" r:id="rId35"/>
    <p:sldId id="298" r:id="rId36"/>
    <p:sldId id="295" r:id="rId37"/>
    <p:sldId id="296" r:id="rId38"/>
    <p:sldId id="297" r:id="rId39"/>
    <p:sldId id="262"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879" y="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D3624AA-A12F-4438-A221-67742EACAD58}" type="datetimeFigureOut">
              <a:rPr lang="en-US" smtClean="0"/>
              <a:t>11/28/2021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4033AFC-9708-44D6-B4CD-5E94FD45EAB8}" type="slidenum">
              <a:rPr lang="en-US" smtClean="0"/>
              <a:t>‹#›</a:t>
            </a:fld>
            <a:endParaRPr lang="en-US"/>
          </a:p>
        </p:txBody>
      </p:sp>
    </p:spTree>
    <p:extLst>
      <p:ext uri="{BB962C8B-B14F-4D97-AF65-F5344CB8AC3E}">
        <p14:creationId xmlns:p14="http://schemas.microsoft.com/office/powerpoint/2010/main" val="1983888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1190231-73B6-4AE0-A2AC-CD0BF72B8793}" type="datetimeFigureOut">
              <a:rPr lang="en-US" smtClean="0"/>
              <a:t>11/28/2021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2E2EA6E-053E-41D5-A782-F22E1BB3E415}" type="slidenum">
              <a:rPr lang="en-US" smtClean="0"/>
              <a:t>‹#›</a:t>
            </a:fld>
            <a:endParaRPr lang="en-US"/>
          </a:p>
        </p:txBody>
      </p:sp>
    </p:spTree>
    <p:extLst>
      <p:ext uri="{BB962C8B-B14F-4D97-AF65-F5344CB8AC3E}">
        <p14:creationId xmlns:p14="http://schemas.microsoft.com/office/powerpoint/2010/main" val="293675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https://rcmar.org/webinar/surviving-and-responding-to-the-nih-grant-review-webinar-nov-13/</a:t>
            </a:r>
          </a:p>
        </p:txBody>
      </p:sp>
      <p:sp>
        <p:nvSpPr>
          <p:cNvPr id="4" name="Slide Number Placeholder 3"/>
          <p:cNvSpPr>
            <a:spLocks noGrp="1"/>
          </p:cNvSpPr>
          <p:nvPr>
            <p:ph type="sldNum" sz="quarter" idx="5"/>
          </p:nvPr>
        </p:nvSpPr>
        <p:spPr/>
        <p:txBody>
          <a:bodyPr/>
          <a:lstStyle/>
          <a:p>
            <a:fld id="{82E2EA6E-053E-41D5-A782-F22E1BB3E415}" type="slidenum">
              <a:rPr lang="en-US" smtClean="0"/>
              <a:t>36</a:t>
            </a:fld>
            <a:endParaRPr lang="en-US"/>
          </a:p>
        </p:txBody>
      </p:sp>
    </p:spTree>
    <p:extLst>
      <p:ext uri="{BB962C8B-B14F-4D97-AF65-F5344CB8AC3E}">
        <p14:creationId xmlns:p14="http://schemas.microsoft.com/office/powerpoint/2010/main" val="3100567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481FB0-103E-4FA5-AB0E-AF4EA4B8F5E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64098-5B3B-4548-AB0D-824DAE8F708D}" type="slidenum">
              <a:rPr lang="en-US" smtClean="0"/>
              <a:t>‹#›</a:t>
            </a:fld>
            <a:endParaRPr lang="en-US"/>
          </a:p>
        </p:txBody>
      </p:sp>
    </p:spTree>
    <p:extLst>
      <p:ext uri="{BB962C8B-B14F-4D97-AF65-F5344CB8AC3E}">
        <p14:creationId xmlns:p14="http://schemas.microsoft.com/office/powerpoint/2010/main" val="265755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81FB0-103E-4FA5-AB0E-AF4EA4B8F5E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64098-5B3B-4548-AB0D-824DAE8F708D}" type="slidenum">
              <a:rPr lang="en-US" smtClean="0"/>
              <a:t>‹#›</a:t>
            </a:fld>
            <a:endParaRPr lang="en-US"/>
          </a:p>
        </p:txBody>
      </p:sp>
    </p:spTree>
    <p:extLst>
      <p:ext uri="{BB962C8B-B14F-4D97-AF65-F5344CB8AC3E}">
        <p14:creationId xmlns:p14="http://schemas.microsoft.com/office/powerpoint/2010/main" val="192889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81FB0-103E-4FA5-AB0E-AF4EA4B8F5E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64098-5B3B-4548-AB0D-824DAE8F708D}" type="slidenum">
              <a:rPr lang="en-US" smtClean="0"/>
              <a:t>‹#›</a:t>
            </a:fld>
            <a:endParaRPr lang="en-US"/>
          </a:p>
        </p:txBody>
      </p:sp>
    </p:spTree>
    <p:extLst>
      <p:ext uri="{BB962C8B-B14F-4D97-AF65-F5344CB8AC3E}">
        <p14:creationId xmlns:p14="http://schemas.microsoft.com/office/powerpoint/2010/main" val="191452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81FB0-103E-4FA5-AB0E-AF4EA4B8F5E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64098-5B3B-4548-AB0D-824DAE8F708D}" type="slidenum">
              <a:rPr lang="en-US" smtClean="0"/>
              <a:t>‹#›</a:t>
            </a:fld>
            <a:endParaRPr lang="en-US"/>
          </a:p>
        </p:txBody>
      </p:sp>
    </p:spTree>
    <p:extLst>
      <p:ext uri="{BB962C8B-B14F-4D97-AF65-F5344CB8AC3E}">
        <p14:creationId xmlns:p14="http://schemas.microsoft.com/office/powerpoint/2010/main" val="357441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81FB0-103E-4FA5-AB0E-AF4EA4B8F5E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64098-5B3B-4548-AB0D-824DAE8F708D}" type="slidenum">
              <a:rPr lang="en-US" smtClean="0"/>
              <a:t>‹#›</a:t>
            </a:fld>
            <a:endParaRPr lang="en-US"/>
          </a:p>
        </p:txBody>
      </p:sp>
    </p:spTree>
    <p:extLst>
      <p:ext uri="{BB962C8B-B14F-4D97-AF65-F5344CB8AC3E}">
        <p14:creationId xmlns:p14="http://schemas.microsoft.com/office/powerpoint/2010/main" val="116241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81FB0-103E-4FA5-AB0E-AF4EA4B8F5E4}"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64098-5B3B-4548-AB0D-824DAE8F708D}" type="slidenum">
              <a:rPr lang="en-US" smtClean="0"/>
              <a:t>‹#›</a:t>
            </a:fld>
            <a:endParaRPr lang="en-US"/>
          </a:p>
        </p:txBody>
      </p:sp>
    </p:spTree>
    <p:extLst>
      <p:ext uri="{BB962C8B-B14F-4D97-AF65-F5344CB8AC3E}">
        <p14:creationId xmlns:p14="http://schemas.microsoft.com/office/powerpoint/2010/main" val="195635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481FB0-103E-4FA5-AB0E-AF4EA4B8F5E4}" type="datetimeFigureOut">
              <a:rPr lang="en-US" smtClean="0"/>
              <a:t>11/28/2021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64098-5B3B-4548-AB0D-824DAE8F708D}" type="slidenum">
              <a:rPr lang="en-US" smtClean="0"/>
              <a:t>‹#›</a:t>
            </a:fld>
            <a:endParaRPr lang="en-US"/>
          </a:p>
        </p:txBody>
      </p:sp>
    </p:spTree>
    <p:extLst>
      <p:ext uri="{BB962C8B-B14F-4D97-AF65-F5344CB8AC3E}">
        <p14:creationId xmlns:p14="http://schemas.microsoft.com/office/powerpoint/2010/main" val="233937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481FB0-103E-4FA5-AB0E-AF4EA4B8F5E4}" type="datetimeFigureOut">
              <a:rPr lang="en-US" smtClean="0"/>
              <a:t>11/28/2021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64098-5B3B-4548-AB0D-824DAE8F708D}" type="slidenum">
              <a:rPr lang="en-US" smtClean="0"/>
              <a:t>‹#›</a:t>
            </a:fld>
            <a:endParaRPr lang="en-US"/>
          </a:p>
        </p:txBody>
      </p:sp>
    </p:spTree>
    <p:extLst>
      <p:ext uri="{BB962C8B-B14F-4D97-AF65-F5344CB8AC3E}">
        <p14:creationId xmlns:p14="http://schemas.microsoft.com/office/powerpoint/2010/main" val="82180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81FB0-103E-4FA5-AB0E-AF4EA4B8F5E4}" type="datetimeFigureOut">
              <a:rPr lang="en-US" smtClean="0"/>
              <a:t>11/28/2021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64098-5B3B-4548-AB0D-824DAE8F708D}" type="slidenum">
              <a:rPr lang="en-US" smtClean="0"/>
              <a:t>‹#›</a:t>
            </a:fld>
            <a:endParaRPr lang="en-US"/>
          </a:p>
        </p:txBody>
      </p:sp>
    </p:spTree>
    <p:extLst>
      <p:ext uri="{BB962C8B-B14F-4D97-AF65-F5344CB8AC3E}">
        <p14:creationId xmlns:p14="http://schemas.microsoft.com/office/powerpoint/2010/main" val="216830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81FB0-103E-4FA5-AB0E-AF4EA4B8F5E4}"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64098-5B3B-4548-AB0D-824DAE8F708D}" type="slidenum">
              <a:rPr lang="en-US" smtClean="0"/>
              <a:t>‹#›</a:t>
            </a:fld>
            <a:endParaRPr lang="en-US"/>
          </a:p>
        </p:txBody>
      </p:sp>
    </p:spTree>
    <p:extLst>
      <p:ext uri="{BB962C8B-B14F-4D97-AF65-F5344CB8AC3E}">
        <p14:creationId xmlns:p14="http://schemas.microsoft.com/office/powerpoint/2010/main" val="314859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81FB0-103E-4FA5-AB0E-AF4EA4B8F5E4}"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64098-5B3B-4548-AB0D-824DAE8F708D}" type="slidenum">
              <a:rPr lang="en-US" smtClean="0"/>
              <a:t>‹#›</a:t>
            </a:fld>
            <a:endParaRPr lang="en-US"/>
          </a:p>
        </p:txBody>
      </p:sp>
    </p:spTree>
    <p:extLst>
      <p:ext uri="{BB962C8B-B14F-4D97-AF65-F5344CB8AC3E}">
        <p14:creationId xmlns:p14="http://schemas.microsoft.com/office/powerpoint/2010/main" val="3601558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81FB0-103E-4FA5-AB0E-AF4EA4B8F5E4}" type="datetimeFigureOut">
              <a:rPr lang="en-US" smtClean="0"/>
              <a:t>11/28/2021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64098-5B3B-4548-AB0D-824DAE8F708D}" type="slidenum">
              <a:rPr lang="en-US" smtClean="0"/>
              <a:t>‹#›</a:t>
            </a:fld>
            <a:endParaRPr lang="en-US"/>
          </a:p>
        </p:txBody>
      </p:sp>
    </p:spTree>
    <p:extLst>
      <p:ext uri="{BB962C8B-B14F-4D97-AF65-F5344CB8AC3E}">
        <p14:creationId xmlns:p14="http://schemas.microsoft.com/office/powerpoint/2010/main" val="10165838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exus.od.nih.gov/all/2021/11/18/long-term-trends-in-the-age-of-principal-investigators-supported-for-the-first-time-on-nih-r01-awards/"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rcmar.org/webinar/surviving-and-responding-to-the-nih-grant-review-webinar-nov-13/"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rants.nih.gov/grants/guide/pa-files/PAR-21-325.html"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grants.gov/web/grants/search-grants.html" TargetMode="External"/><Relationship Id="rId2" Type="http://schemas.openxmlformats.org/officeDocument/2006/relationships/hyperlink" Target="http://grants.nih.gov/grants/grant_tips.htm" TargetMode="External"/><Relationship Id="rId1" Type="http://schemas.openxmlformats.org/officeDocument/2006/relationships/slideLayout" Target="../slideLayouts/slideLayout2.xml"/><Relationship Id="rId6" Type="http://schemas.openxmlformats.org/officeDocument/2006/relationships/hyperlink" Target="https://m.youtube.com/watch?feature=youtu.be&amp;v=M84wRv5V-EI" TargetMode="External"/><Relationship Id="rId5" Type="http://schemas.openxmlformats.org/officeDocument/2006/relationships/hyperlink" Target="https://m.youtube.com/watch?v=3p-AeXhiS4w" TargetMode="External"/><Relationship Id="rId4" Type="http://schemas.openxmlformats.org/officeDocument/2006/relationships/hyperlink" Target="https://m.youtube.com/watch?v=hFBRgiyTt7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98460" y="1783959"/>
            <a:ext cx="3065480" cy="2889114"/>
          </a:xfrm>
        </p:spPr>
        <p:txBody>
          <a:bodyPr anchor="b">
            <a:normAutofit/>
          </a:bodyPr>
          <a:lstStyle/>
          <a:p>
            <a:pPr algn="l">
              <a:lnSpc>
                <a:spcPct val="90000"/>
              </a:lnSpc>
            </a:pPr>
            <a:r>
              <a:rPr lang="en-US" sz="4700" dirty="0"/>
              <a:t>The Arts and Crafts of Grant Writing</a:t>
            </a:r>
          </a:p>
        </p:txBody>
      </p:sp>
      <p:sp>
        <p:nvSpPr>
          <p:cNvPr id="3" name="Subtitle 2"/>
          <p:cNvSpPr>
            <a:spLocks noGrp="1"/>
          </p:cNvSpPr>
          <p:nvPr>
            <p:ph type="subTitle" idx="1"/>
          </p:nvPr>
        </p:nvSpPr>
        <p:spPr>
          <a:xfrm>
            <a:off x="5598459" y="4750893"/>
            <a:ext cx="3065478" cy="1147863"/>
          </a:xfrm>
        </p:spPr>
        <p:txBody>
          <a:bodyPr anchor="t">
            <a:normAutofit/>
          </a:bodyPr>
          <a:lstStyle/>
          <a:p>
            <a:pPr algn="l">
              <a:lnSpc>
                <a:spcPct val="90000"/>
              </a:lnSpc>
            </a:pPr>
            <a:r>
              <a:rPr lang="en-US" sz="1300"/>
              <a:t>Briana Mezuk, PhD</a:t>
            </a:r>
          </a:p>
          <a:p>
            <a:pPr algn="l">
              <a:lnSpc>
                <a:spcPct val="90000"/>
              </a:lnSpc>
            </a:pPr>
            <a:r>
              <a:rPr lang="en-US" sz="1300"/>
              <a:t>Center for Social Epidemiology and Population Health</a:t>
            </a:r>
          </a:p>
          <a:p>
            <a:pPr algn="l">
              <a:lnSpc>
                <a:spcPct val="90000"/>
              </a:lnSpc>
            </a:pPr>
            <a:r>
              <a:rPr lang="en-US" sz="1300"/>
              <a:t>University of Michigan</a:t>
            </a:r>
          </a:p>
          <a:p>
            <a:pPr algn="l">
              <a:lnSpc>
                <a:spcPct val="90000"/>
              </a:lnSpc>
            </a:pPr>
            <a:r>
              <a:rPr lang="en-US" sz="1300"/>
              <a:t>bmezuk@umich.edu</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Lucy Doctor is in Peanuts Snoopy Vynil Car Sticker Decal - Select Size">
            <a:extLst>
              <a:ext uri="{FF2B5EF4-FFF2-40B4-BE49-F238E27FC236}">
                <a16:creationId xmlns:a16="http://schemas.microsoft.com/office/drawing/2014/main" id="{BD188793-F038-4CD9-8797-719B5DF652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51"/>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77155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of specific aims page</a:t>
            </a:r>
          </a:p>
        </p:txBody>
      </p:sp>
      <p:sp>
        <p:nvSpPr>
          <p:cNvPr id="3" name="Content Placeholder 2"/>
          <p:cNvSpPr>
            <a:spLocks noGrp="1"/>
          </p:cNvSpPr>
          <p:nvPr>
            <p:ph sz="half" idx="1"/>
          </p:nvPr>
        </p:nvSpPr>
        <p:spPr/>
        <p:txBody>
          <a:bodyPr/>
          <a:lstStyle/>
          <a:p>
            <a:r>
              <a:rPr lang="en-US" dirty="0"/>
              <a:t>Last paragraph: IMPACT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3000"/>
            <a:ext cx="4267200" cy="549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6725" y="3168985"/>
            <a:ext cx="3886200" cy="3416320"/>
          </a:xfrm>
          <a:prstGeom prst="rect">
            <a:avLst/>
          </a:prstGeom>
          <a:solidFill>
            <a:schemeClr val="accent1"/>
          </a:solidFill>
        </p:spPr>
        <p:txBody>
          <a:bodyPr wrap="square" rtlCol="0">
            <a:spAutoFit/>
          </a:bodyPr>
          <a:lstStyle/>
          <a:p>
            <a:r>
              <a:rPr lang="en-US" dirty="0">
                <a:solidFill>
                  <a:schemeClr val="bg1"/>
                </a:solidFill>
              </a:rPr>
              <a:t>This project responds to the Surgeon General’s research priority to build a more comprehensive research base on suicide risk in healthcare settings.</a:t>
            </a:r>
            <a:r>
              <a:rPr lang="en-US" baseline="30000" dirty="0">
                <a:solidFill>
                  <a:schemeClr val="bg1"/>
                </a:solidFill>
              </a:rPr>
              <a:t>38,39</a:t>
            </a:r>
            <a:r>
              <a:rPr lang="en-US" dirty="0">
                <a:solidFill>
                  <a:schemeClr val="bg1"/>
                </a:solidFill>
              </a:rPr>
              <a:t> This project will explore novel research questions about the relationship between LTC and suicide, and results will inform the development of innovative hypotheses about the ways in which housing, quality of life, and functional impairment intersect with suicide risk in later life. </a:t>
            </a:r>
          </a:p>
        </p:txBody>
      </p:sp>
      <p:cxnSp>
        <p:nvCxnSpPr>
          <p:cNvPr id="7" name="Straight Arrow Connector 6"/>
          <p:cNvCxnSpPr/>
          <p:nvPr/>
        </p:nvCxnSpPr>
        <p:spPr>
          <a:xfrm flipH="1" flipV="1">
            <a:off x="4105893" y="6019800"/>
            <a:ext cx="469075" cy="3048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20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aims?</a:t>
            </a:r>
          </a:p>
        </p:txBody>
      </p:sp>
      <p:sp>
        <p:nvSpPr>
          <p:cNvPr id="3" name="Content Placeholder 2"/>
          <p:cNvSpPr>
            <a:spLocks noGrp="1"/>
          </p:cNvSpPr>
          <p:nvPr>
            <p:ph idx="1"/>
          </p:nvPr>
        </p:nvSpPr>
        <p:spPr/>
        <p:txBody>
          <a:bodyPr/>
          <a:lstStyle/>
          <a:p>
            <a:r>
              <a:rPr lang="en-US" dirty="0"/>
              <a:t>Projects are rarely “too narrow” – issue is creating a project that is not “overly ambitious”</a:t>
            </a:r>
          </a:p>
          <a:p>
            <a:endParaRPr lang="en-US" dirty="0"/>
          </a:p>
        </p:txBody>
      </p:sp>
    </p:spTree>
    <p:extLst>
      <p:ext uri="{BB962C8B-B14F-4D97-AF65-F5344CB8AC3E}">
        <p14:creationId xmlns:p14="http://schemas.microsoft.com/office/powerpoint/2010/main" val="336532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aims?</a:t>
            </a:r>
          </a:p>
        </p:txBody>
      </p:sp>
      <p:sp>
        <p:nvSpPr>
          <p:cNvPr id="3" name="Content Placeholder 2"/>
          <p:cNvSpPr>
            <a:spLocks noGrp="1"/>
          </p:cNvSpPr>
          <p:nvPr>
            <p:ph idx="1"/>
          </p:nvPr>
        </p:nvSpPr>
        <p:spPr/>
        <p:txBody>
          <a:bodyPr>
            <a:normAutofit fontScale="92500" lnSpcReduction="10000"/>
          </a:bodyPr>
          <a:lstStyle/>
          <a:p>
            <a:r>
              <a:rPr lang="en-US" dirty="0"/>
              <a:t>2 to 4 aims: more is harder to support within page limits vs. less</a:t>
            </a:r>
          </a:p>
          <a:p>
            <a:pPr lvl="1"/>
            <a:r>
              <a:rPr lang="en-US" dirty="0"/>
              <a:t>2 – 4 hypotheses for each aim (inversely related to number of aims)</a:t>
            </a:r>
          </a:p>
          <a:p>
            <a:r>
              <a:rPr lang="en-US" dirty="0"/>
              <a:t>1</a:t>
            </a:r>
            <a:r>
              <a:rPr lang="en-US" baseline="30000" dirty="0"/>
              <a:t>st</a:t>
            </a:r>
            <a:r>
              <a:rPr lang="en-US" dirty="0"/>
              <a:t> aim is most conservative (e.g., extending directly on preliminary data)</a:t>
            </a:r>
          </a:p>
          <a:p>
            <a:pPr lvl="1"/>
            <a:r>
              <a:rPr lang="en-US" dirty="0"/>
              <a:t>2</a:t>
            </a:r>
            <a:r>
              <a:rPr lang="en-US" baseline="30000" dirty="0"/>
              <a:t>nd</a:t>
            </a:r>
            <a:r>
              <a:rPr lang="en-US" dirty="0"/>
              <a:t> &amp; later aims become more integrative &amp; speculative</a:t>
            </a:r>
          </a:p>
          <a:p>
            <a:r>
              <a:rPr lang="en-US" dirty="0"/>
              <a:t>Can have exploratory aims (if you don’t have sufficient data, enough power, </a:t>
            </a:r>
            <a:r>
              <a:rPr lang="en-US" dirty="0" err="1"/>
              <a:t>etc</a:t>
            </a:r>
            <a:r>
              <a:rPr lang="en-US" dirty="0"/>
              <a:t>)</a:t>
            </a:r>
          </a:p>
          <a:p>
            <a:endParaRPr lang="en-US" dirty="0"/>
          </a:p>
        </p:txBody>
      </p:sp>
    </p:spTree>
    <p:extLst>
      <p:ext uri="{BB962C8B-B14F-4D97-AF65-F5344CB8AC3E}">
        <p14:creationId xmlns:p14="http://schemas.microsoft.com/office/powerpoint/2010/main" val="70558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on writing aims</a:t>
            </a:r>
          </a:p>
        </p:txBody>
      </p:sp>
      <p:sp>
        <p:nvSpPr>
          <p:cNvPr id="3" name="Content Placeholder 2"/>
          <p:cNvSpPr>
            <a:spLocks noGrp="1"/>
          </p:cNvSpPr>
          <p:nvPr>
            <p:ph idx="1"/>
          </p:nvPr>
        </p:nvSpPr>
        <p:spPr/>
        <p:txBody>
          <a:bodyPr>
            <a:normAutofit fontScale="92500" lnSpcReduction="20000"/>
          </a:bodyPr>
          <a:lstStyle/>
          <a:p>
            <a:r>
              <a:rPr lang="en-US" dirty="0"/>
              <a:t>Work – and rework – these many, many times</a:t>
            </a:r>
          </a:p>
          <a:p>
            <a:r>
              <a:rPr lang="en-US" dirty="0"/>
              <a:t>“Every word hurts”</a:t>
            </a:r>
          </a:p>
          <a:p>
            <a:r>
              <a:rPr lang="en-US" dirty="0"/>
              <a:t>Need to be succinct and CLEAR, including to people who do NOT have expertise in this specific area</a:t>
            </a:r>
          </a:p>
          <a:p>
            <a:r>
              <a:rPr lang="en-US" dirty="0"/>
              <a:t>Reviewer should be able to anticipate the analysis plan based on the aims</a:t>
            </a:r>
          </a:p>
          <a:p>
            <a:r>
              <a:rPr lang="en-US" dirty="0"/>
              <a:t>Aims should be related to each other, but not interdependent</a:t>
            </a:r>
          </a:p>
          <a:p>
            <a:pPr lvl="1"/>
            <a:r>
              <a:rPr lang="en-US" dirty="0"/>
              <a:t>If Aim 1 is not upheld, are Aims 2 – 4 still reasonable?</a:t>
            </a:r>
          </a:p>
        </p:txBody>
      </p:sp>
    </p:spTree>
    <p:extLst>
      <p:ext uri="{BB962C8B-B14F-4D97-AF65-F5344CB8AC3E}">
        <p14:creationId xmlns:p14="http://schemas.microsoft.com/office/powerpoint/2010/main" val="115507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Consider how the review criteria apply/can be addressed in the aims page</a:t>
            </a:r>
          </a:p>
        </p:txBody>
      </p:sp>
      <p:sp>
        <p:nvSpPr>
          <p:cNvPr id="3" name="Content Placeholder 2"/>
          <p:cNvSpPr>
            <a:spLocks noGrp="1"/>
          </p:cNvSpPr>
          <p:nvPr>
            <p:ph sz="half" idx="1"/>
          </p:nvPr>
        </p:nvSpPr>
        <p:spPr/>
        <p:txBody>
          <a:bodyPr/>
          <a:lstStyle/>
          <a:p>
            <a:r>
              <a:rPr lang="en-US" dirty="0"/>
              <a:t>Impact</a:t>
            </a:r>
          </a:p>
          <a:p>
            <a:endParaRPr lang="en-US" dirty="0"/>
          </a:p>
          <a:p>
            <a:endParaRPr lang="en-US" dirty="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25039"/>
            <a:ext cx="400853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2307679"/>
            <a:ext cx="3581400" cy="3416320"/>
          </a:xfrm>
          <a:prstGeom prst="rect">
            <a:avLst/>
          </a:prstGeom>
          <a:solidFill>
            <a:schemeClr val="accent1"/>
          </a:solidFill>
        </p:spPr>
        <p:txBody>
          <a:bodyPr wrap="square" rtlCol="0">
            <a:spAutoFit/>
          </a:bodyPr>
          <a:lstStyle/>
          <a:p>
            <a:r>
              <a:rPr lang="en-US" dirty="0">
                <a:solidFill>
                  <a:schemeClr val="bg1"/>
                </a:solidFill>
              </a:rPr>
              <a:t>Findings will generate new, actionable knowledge about how contextual and psychosocial factors impact biology to influence disparities in T2DM.</a:t>
            </a:r>
          </a:p>
          <a:p>
            <a:endParaRPr lang="en-US" dirty="0">
              <a:solidFill>
                <a:schemeClr val="bg1"/>
              </a:solidFill>
            </a:endParaRPr>
          </a:p>
          <a:p>
            <a:r>
              <a:rPr lang="en-US" dirty="0">
                <a:solidFill>
                  <a:schemeClr val="bg1"/>
                </a:solidFill>
              </a:rPr>
              <a:t>Our ability to reduce social disparities in T2DM is hampered, in part, by a lack of understanding of the modifiable mechanisms driving these inequalities</a:t>
            </a:r>
          </a:p>
          <a:p>
            <a:endParaRPr lang="en-US" dirty="0">
              <a:solidFill>
                <a:schemeClr val="bg1"/>
              </a:solidFill>
            </a:endParaRPr>
          </a:p>
        </p:txBody>
      </p:sp>
      <p:cxnSp>
        <p:nvCxnSpPr>
          <p:cNvPr id="7" name="Straight Arrow Connector 6"/>
          <p:cNvCxnSpPr/>
          <p:nvPr/>
        </p:nvCxnSpPr>
        <p:spPr>
          <a:xfrm flipH="1">
            <a:off x="3810000" y="1905000"/>
            <a:ext cx="609600" cy="402679"/>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810000" y="5867400"/>
            <a:ext cx="609600" cy="3810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Consider how the review criteria apply/can be addressed in the aims page</a:t>
            </a:r>
          </a:p>
        </p:txBody>
      </p:sp>
      <p:sp>
        <p:nvSpPr>
          <p:cNvPr id="3" name="Content Placeholder 2"/>
          <p:cNvSpPr>
            <a:spLocks noGrp="1"/>
          </p:cNvSpPr>
          <p:nvPr>
            <p:ph sz="half" idx="1"/>
          </p:nvPr>
        </p:nvSpPr>
        <p:spPr/>
        <p:txBody>
          <a:bodyPr/>
          <a:lstStyle/>
          <a:p>
            <a:r>
              <a:rPr lang="en-US" dirty="0"/>
              <a:t>Impact</a:t>
            </a:r>
          </a:p>
          <a:p>
            <a:r>
              <a:rPr lang="en-US" dirty="0"/>
              <a:t>Significance</a:t>
            </a:r>
          </a:p>
          <a:p>
            <a:endParaRPr lang="en-US" dirty="0"/>
          </a:p>
          <a:p>
            <a:endParaRPr lang="en-US" dirty="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25039"/>
            <a:ext cx="400853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3124200"/>
            <a:ext cx="3581400" cy="3416320"/>
          </a:xfrm>
          <a:prstGeom prst="rect">
            <a:avLst/>
          </a:prstGeom>
          <a:solidFill>
            <a:schemeClr val="accent1"/>
          </a:solidFill>
        </p:spPr>
        <p:txBody>
          <a:bodyPr wrap="square" rtlCol="0">
            <a:spAutoFit/>
          </a:bodyPr>
          <a:lstStyle/>
          <a:p>
            <a:r>
              <a:rPr lang="en-US" dirty="0">
                <a:solidFill>
                  <a:schemeClr val="bg1"/>
                </a:solidFill>
              </a:rPr>
              <a:t>There are substantial social disparities in T2DM. African Americans (AA) have approximately twice the prevalence, earlier onset, and higher T2DM mortality relative to non-Hispanic Whites (NHW).</a:t>
            </a:r>
            <a:r>
              <a:rPr lang="en-US" baseline="30000" dirty="0">
                <a:solidFill>
                  <a:schemeClr val="bg1"/>
                </a:solidFill>
              </a:rPr>
              <a:t>2-4</a:t>
            </a:r>
            <a:r>
              <a:rPr lang="en-US" dirty="0">
                <a:solidFill>
                  <a:schemeClr val="bg1"/>
                </a:solidFill>
              </a:rPr>
              <a:t>  Similarly, low socioeconomic status (SES; i.e., poverty, low education) is associated with elevated risk of T2DM.</a:t>
            </a:r>
            <a:r>
              <a:rPr lang="en-US" baseline="30000" dirty="0">
                <a:solidFill>
                  <a:schemeClr val="bg1"/>
                </a:solidFill>
              </a:rPr>
              <a:t>3,5</a:t>
            </a:r>
            <a:r>
              <a:rPr lang="en-US" dirty="0">
                <a:solidFill>
                  <a:schemeClr val="bg1"/>
                </a:solidFill>
              </a:rPr>
              <a:t> Stress exposure is a hypothesized mediator of these disparities.</a:t>
            </a:r>
            <a:r>
              <a:rPr lang="en-US" baseline="30000" dirty="0">
                <a:solidFill>
                  <a:schemeClr val="bg1"/>
                </a:solidFill>
              </a:rPr>
              <a:t>6,7 </a:t>
            </a:r>
            <a:endParaRPr lang="en-US" dirty="0">
              <a:solidFill>
                <a:schemeClr val="bg1"/>
              </a:solidFill>
            </a:endParaRPr>
          </a:p>
        </p:txBody>
      </p:sp>
      <p:cxnSp>
        <p:nvCxnSpPr>
          <p:cNvPr id="7" name="Straight Arrow Connector 6"/>
          <p:cNvCxnSpPr/>
          <p:nvPr/>
        </p:nvCxnSpPr>
        <p:spPr>
          <a:xfrm flipH="1">
            <a:off x="3657600" y="2286000"/>
            <a:ext cx="762000" cy="8382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50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Consider how the review criteria apply/can be addressed in the aims page</a:t>
            </a:r>
          </a:p>
        </p:txBody>
      </p:sp>
      <p:sp>
        <p:nvSpPr>
          <p:cNvPr id="3" name="Content Placeholder 2"/>
          <p:cNvSpPr>
            <a:spLocks noGrp="1"/>
          </p:cNvSpPr>
          <p:nvPr>
            <p:ph sz="half" idx="1"/>
          </p:nvPr>
        </p:nvSpPr>
        <p:spPr/>
        <p:txBody>
          <a:bodyPr/>
          <a:lstStyle/>
          <a:p>
            <a:r>
              <a:rPr lang="en-US" dirty="0"/>
              <a:t>Impact</a:t>
            </a:r>
          </a:p>
          <a:p>
            <a:r>
              <a:rPr lang="en-US" dirty="0"/>
              <a:t>Significance</a:t>
            </a:r>
          </a:p>
          <a:p>
            <a:r>
              <a:rPr lang="en-US" dirty="0"/>
              <a:t>Investigator</a:t>
            </a:r>
          </a:p>
          <a:p>
            <a:endParaRPr lang="en-US" dirty="0"/>
          </a:p>
          <a:p>
            <a:endParaRPr lang="en-US" dirty="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25039"/>
            <a:ext cx="400853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1306" y="3276600"/>
            <a:ext cx="3581400" cy="2031325"/>
          </a:xfrm>
          <a:prstGeom prst="rect">
            <a:avLst/>
          </a:prstGeom>
          <a:solidFill>
            <a:schemeClr val="accent1"/>
          </a:solidFill>
        </p:spPr>
        <p:txBody>
          <a:bodyPr wrap="square" rtlCol="0">
            <a:spAutoFit/>
          </a:bodyPr>
          <a:lstStyle/>
          <a:p>
            <a:r>
              <a:rPr lang="en-US" dirty="0">
                <a:solidFill>
                  <a:schemeClr val="bg1"/>
                </a:solidFill>
              </a:rPr>
              <a:t>This proposed research seeks to link and extend our prior findings on the relationships between stress, health behaviors, the contextual environment, and T2DM. Using prospective, population-based cohorts we have shown that …</a:t>
            </a:r>
          </a:p>
        </p:txBody>
      </p:sp>
      <p:cxnSp>
        <p:nvCxnSpPr>
          <p:cNvPr id="7" name="Straight Arrow Connector 6"/>
          <p:cNvCxnSpPr/>
          <p:nvPr/>
        </p:nvCxnSpPr>
        <p:spPr>
          <a:xfrm flipH="1">
            <a:off x="3657600" y="3733800"/>
            <a:ext cx="762000" cy="6858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608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Consider how the review criteria apply/can be addressed in the aims page</a:t>
            </a:r>
          </a:p>
        </p:txBody>
      </p:sp>
      <p:sp>
        <p:nvSpPr>
          <p:cNvPr id="3" name="Content Placeholder 2"/>
          <p:cNvSpPr>
            <a:spLocks noGrp="1"/>
          </p:cNvSpPr>
          <p:nvPr>
            <p:ph sz="half" idx="1"/>
          </p:nvPr>
        </p:nvSpPr>
        <p:spPr/>
        <p:txBody>
          <a:bodyPr/>
          <a:lstStyle/>
          <a:p>
            <a:r>
              <a:rPr lang="en-US" dirty="0"/>
              <a:t>Impact</a:t>
            </a:r>
          </a:p>
          <a:p>
            <a:r>
              <a:rPr lang="en-US" dirty="0"/>
              <a:t>Significance</a:t>
            </a:r>
          </a:p>
          <a:p>
            <a:r>
              <a:rPr lang="en-US" dirty="0"/>
              <a:t>Investigator</a:t>
            </a:r>
          </a:p>
          <a:p>
            <a:r>
              <a:rPr lang="en-US" dirty="0"/>
              <a:t>Innovation</a:t>
            </a:r>
          </a:p>
          <a:p>
            <a:endParaRPr lang="en-US" dirty="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25039"/>
            <a:ext cx="400853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3581400"/>
            <a:ext cx="3581400" cy="3139321"/>
          </a:xfrm>
          <a:prstGeom prst="rect">
            <a:avLst/>
          </a:prstGeom>
          <a:solidFill>
            <a:schemeClr val="accent1"/>
          </a:solidFill>
        </p:spPr>
        <p:txBody>
          <a:bodyPr wrap="square" rtlCol="0">
            <a:spAutoFit/>
          </a:bodyPr>
          <a:lstStyle/>
          <a:p>
            <a:r>
              <a:rPr lang="en-US" dirty="0">
                <a:solidFill>
                  <a:schemeClr val="bg1"/>
                </a:solidFill>
              </a:rPr>
              <a:t>“…bridge this gap between biology and context by integrating concepts and measures from social psychology, neuroendocrinology, and epidemiology to generate novel insights about T2DM risk. Results may identify innovative, biologically-informed and contextually-relevant ways to reorient T2DM prevention approaches to reduce social disparities. </a:t>
            </a:r>
          </a:p>
        </p:txBody>
      </p:sp>
      <p:cxnSp>
        <p:nvCxnSpPr>
          <p:cNvPr id="7" name="Straight Arrow Connector 6"/>
          <p:cNvCxnSpPr/>
          <p:nvPr/>
        </p:nvCxnSpPr>
        <p:spPr>
          <a:xfrm flipH="1" flipV="1">
            <a:off x="3733800" y="5656659"/>
            <a:ext cx="685800" cy="591741"/>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46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Consider how the review criteria apply/can be addressed in the aims page</a:t>
            </a:r>
          </a:p>
        </p:txBody>
      </p:sp>
      <p:sp>
        <p:nvSpPr>
          <p:cNvPr id="3" name="Content Placeholder 2"/>
          <p:cNvSpPr>
            <a:spLocks noGrp="1"/>
          </p:cNvSpPr>
          <p:nvPr>
            <p:ph sz="half" idx="1"/>
          </p:nvPr>
        </p:nvSpPr>
        <p:spPr/>
        <p:txBody>
          <a:bodyPr/>
          <a:lstStyle/>
          <a:p>
            <a:r>
              <a:rPr lang="en-US" dirty="0"/>
              <a:t>Impact</a:t>
            </a:r>
          </a:p>
          <a:p>
            <a:r>
              <a:rPr lang="en-US" dirty="0"/>
              <a:t>Significance</a:t>
            </a:r>
          </a:p>
          <a:p>
            <a:r>
              <a:rPr lang="en-US" dirty="0"/>
              <a:t>Investigator</a:t>
            </a:r>
          </a:p>
          <a:p>
            <a:r>
              <a:rPr lang="en-US" dirty="0"/>
              <a:t>Innovation</a:t>
            </a:r>
          </a:p>
          <a:p>
            <a:r>
              <a:rPr lang="en-US" dirty="0"/>
              <a:t>Approach</a:t>
            </a:r>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25039"/>
            <a:ext cx="400853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4333344"/>
            <a:ext cx="3352800" cy="2308324"/>
          </a:xfrm>
          <a:prstGeom prst="rect">
            <a:avLst/>
          </a:prstGeom>
          <a:solidFill>
            <a:schemeClr val="accent1"/>
          </a:solidFill>
        </p:spPr>
        <p:txBody>
          <a:bodyPr wrap="square" rtlCol="0">
            <a:spAutoFit/>
          </a:bodyPr>
          <a:lstStyle/>
          <a:p>
            <a:r>
              <a:rPr lang="en-US" dirty="0">
                <a:solidFill>
                  <a:schemeClr val="bg1"/>
                </a:solidFill>
              </a:rPr>
              <a:t>Using an experimental measure of stress reactivity, we will examine how stress and coping behaviors contribute to the progression of metabolic risk over a 12-month period in a diverse cohort of 600 adults at high-risk of developing T2DM. </a:t>
            </a:r>
          </a:p>
        </p:txBody>
      </p:sp>
      <p:cxnSp>
        <p:nvCxnSpPr>
          <p:cNvPr id="7" name="Straight Arrow Connector 6"/>
          <p:cNvCxnSpPr/>
          <p:nvPr/>
        </p:nvCxnSpPr>
        <p:spPr>
          <a:xfrm flipH="1">
            <a:off x="3505200" y="1981200"/>
            <a:ext cx="914400" cy="22098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028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Consider how the review criteria apply/can be addressed in the aims page</a:t>
            </a:r>
          </a:p>
        </p:txBody>
      </p:sp>
      <p:sp>
        <p:nvSpPr>
          <p:cNvPr id="3" name="Content Placeholder 2"/>
          <p:cNvSpPr>
            <a:spLocks noGrp="1"/>
          </p:cNvSpPr>
          <p:nvPr>
            <p:ph sz="half" idx="1"/>
          </p:nvPr>
        </p:nvSpPr>
        <p:spPr/>
        <p:txBody>
          <a:bodyPr/>
          <a:lstStyle/>
          <a:p>
            <a:r>
              <a:rPr lang="en-US" dirty="0"/>
              <a:t>Impact</a:t>
            </a:r>
          </a:p>
          <a:p>
            <a:r>
              <a:rPr lang="en-US" dirty="0"/>
              <a:t>Significance</a:t>
            </a:r>
          </a:p>
          <a:p>
            <a:r>
              <a:rPr lang="en-US" dirty="0"/>
              <a:t>Investigator</a:t>
            </a:r>
          </a:p>
          <a:p>
            <a:r>
              <a:rPr lang="en-US" dirty="0"/>
              <a:t>Innovation</a:t>
            </a:r>
          </a:p>
          <a:p>
            <a:r>
              <a:rPr lang="en-US" dirty="0"/>
              <a:t>Approach</a:t>
            </a:r>
          </a:p>
          <a:p>
            <a:r>
              <a:rPr lang="en-US" dirty="0"/>
              <a:t>Environment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25039"/>
            <a:ext cx="400853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4724400"/>
            <a:ext cx="3352800" cy="923330"/>
          </a:xfrm>
          <a:prstGeom prst="rect">
            <a:avLst/>
          </a:prstGeom>
          <a:solidFill>
            <a:schemeClr val="accent1"/>
          </a:solidFill>
        </p:spPr>
        <p:txBody>
          <a:bodyPr wrap="square" rtlCol="0">
            <a:spAutoFit/>
          </a:bodyPr>
          <a:lstStyle/>
          <a:p>
            <a:r>
              <a:rPr lang="en-US" dirty="0">
                <a:solidFill>
                  <a:schemeClr val="bg1"/>
                </a:solidFill>
              </a:rPr>
              <a:t>“…goal we will recruit a racially-diverse cohort … from a large, urban primary care clinic.”</a:t>
            </a:r>
          </a:p>
        </p:txBody>
      </p:sp>
      <p:cxnSp>
        <p:nvCxnSpPr>
          <p:cNvPr id="7" name="Straight Arrow Connector 6"/>
          <p:cNvCxnSpPr/>
          <p:nvPr/>
        </p:nvCxnSpPr>
        <p:spPr>
          <a:xfrm flipH="1">
            <a:off x="3733800" y="4335323"/>
            <a:ext cx="664030" cy="61767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11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caveat before we begin</a:t>
            </a:r>
          </a:p>
        </p:txBody>
      </p:sp>
      <p:sp>
        <p:nvSpPr>
          <p:cNvPr id="3" name="Content Placeholder 2"/>
          <p:cNvSpPr>
            <a:spLocks noGrp="1"/>
          </p:cNvSpPr>
          <p:nvPr>
            <p:ph idx="1"/>
          </p:nvPr>
        </p:nvSpPr>
        <p:spPr/>
        <p:txBody>
          <a:bodyPr>
            <a:normAutofit fontScale="92500" lnSpcReduction="20000"/>
          </a:bodyPr>
          <a:lstStyle/>
          <a:p>
            <a:r>
              <a:rPr lang="en-US" dirty="0"/>
              <a:t>My grant writing has been limited to NIH and major foundations</a:t>
            </a:r>
          </a:p>
          <a:p>
            <a:r>
              <a:rPr lang="en-US" dirty="0"/>
              <a:t>I have reviewed grants for international organizations and NIH (study section)</a:t>
            </a:r>
          </a:p>
          <a:p>
            <a:endParaRPr lang="en-US" dirty="0"/>
          </a:p>
          <a:p>
            <a:r>
              <a:rPr lang="en-US" dirty="0"/>
              <a:t>This lecture draws heavily from my experience as a scholar with the NIMH Advanced Research Institute in Geriatric Mental Health (a workshop focused on writing NIH proposals)</a:t>
            </a:r>
          </a:p>
          <a:p>
            <a:pPr lvl="1"/>
            <a:r>
              <a:rPr lang="en-US" dirty="0"/>
              <a:t>Howard </a:t>
            </a:r>
            <a:r>
              <a:rPr lang="en-US" dirty="0" err="1"/>
              <a:t>Hizenstein</a:t>
            </a:r>
            <a:r>
              <a:rPr lang="en-US" dirty="0"/>
              <a:t>, </a:t>
            </a:r>
            <a:r>
              <a:rPr lang="en-US" dirty="0" err="1"/>
              <a:t>Yeates</a:t>
            </a:r>
            <a:r>
              <a:rPr lang="en-US" dirty="0"/>
              <a:t> Conwell, Warren Taylor, Joe Gallo</a:t>
            </a:r>
          </a:p>
        </p:txBody>
      </p:sp>
    </p:spTree>
    <p:extLst>
      <p:ext uri="{BB962C8B-B14F-4D97-AF65-F5344CB8AC3E}">
        <p14:creationId xmlns:p14="http://schemas.microsoft.com/office/powerpoint/2010/main" val="2970233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strategy</a:t>
            </a:r>
          </a:p>
        </p:txBody>
      </p:sp>
      <p:sp>
        <p:nvSpPr>
          <p:cNvPr id="3" name="Content Placeholder 2"/>
          <p:cNvSpPr>
            <a:spLocks noGrp="1"/>
          </p:cNvSpPr>
          <p:nvPr>
            <p:ph idx="1"/>
          </p:nvPr>
        </p:nvSpPr>
        <p:spPr/>
        <p:txBody>
          <a:bodyPr/>
          <a:lstStyle/>
          <a:p>
            <a:r>
              <a:rPr lang="en-US" dirty="0"/>
              <a:t>Top critiques of grant reviewers</a:t>
            </a:r>
          </a:p>
          <a:p>
            <a:pPr lvl="1"/>
            <a:r>
              <a:rPr lang="en-US" dirty="0"/>
              <a:t>Too ambitious</a:t>
            </a:r>
          </a:p>
          <a:p>
            <a:pPr lvl="1"/>
            <a:r>
              <a:rPr lang="en-US" dirty="0"/>
              <a:t>Not feasible</a:t>
            </a:r>
          </a:p>
        </p:txBody>
      </p:sp>
    </p:spTree>
    <p:extLst>
      <p:ext uri="{BB962C8B-B14F-4D97-AF65-F5344CB8AC3E}">
        <p14:creationId xmlns:p14="http://schemas.microsoft.com/office/powerpoint/2010/main" val="2717204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DDAFC-383D-4267-A02F-48C3FD07E443}"/>
              </a:ext>
            </a:extLst>
          </p:cNvPr>
          <p:cNvSpPr>
            <a:spLocks noGrp="1"/>
          </p:cNvSpPr>
          <p:nvPr>
            <p:ph type="title"/>
          </p:nvPr>
        </p:nvSpPr>
        <p:spPr/>
        <p:txBody>
          <a:bodyPr/>
          <a:lstStyle/>
          <a:p>
            <a:r>
              <a:rPr lang="en-US" dirty="0"/>
              <a:t>How to address these critiques</a:t>
            </a:r>
          </a:p>
        </p:txBody>
      </p:sp>
      <p:sp>
        <p:nvSpPr>
          <p:cNvPr id="3" name="Text Placeholder 2">
            <a:extLst>
              <a:ext uri="{FF2B5EF4-FFF2-40B4-BE49-F238E27FC236}">
                <a16:creationId xmlns:a16="http://schemas.microsoft.com/office/drawing/2014/main" id="{EAF7FB49-34ED-4077-A7DF-9C8AFC71E457}"/>
              </a:ext>
            </a:extLst>
          </p:cNvPr>
          <p:cNvSpPr>
            <a:spLocks noGrp="1"/>
          </p:cNvSpPr>
          <p:nvPr>
            <p:ph type="body" idx="1"/>
          </p:nvPr>
        </p:nvSpPr>
        <p:spPr>
          <a:xfrm>
            <a:off x="304800" y="1535113"/>
            <a:ext cx="4192588" cy="639762"/>
          </a:xfrm>
          <a:solidFill>
            <a:schemeClr val="accent5">
              <a:lumMod val="40000"/>
              <a:lumOff val="60000"/>
            </a:schemeClr>
          </a:solidFill>
        </p:spPr>
        <p:txBody>
          <a:bodyPr/>
          <a:lstStyle/>
          <a:p>
            <a:pPr algn="ctr"/>
            <a:r>
              <a:rPr lang="en-US" dirty="0"/>
              <a:t>AT: Too ambitious</a:t>
            </a:r>
          </a:p>
        </p:txBody>
      </p:sp>
      <p:sp>
        <p:nvSpPr>
          <p:cNvPr id="4" name="Content Placeholder 3">
            <a:extLst>
              <a:ext uri="{FF2B5EF4-FFF2-40B4-BE49-F238E27FC236}">
                <a16:creationId xmlns:a16="http://schemas.microsoft.com/office/drawing/2014/main" id="{6733B4DB-E4E5-437C-A1EB-D693BEE01A87}"/>
              </a:ext>
            </a:extLst>
          </p:cNvPr>
          <p:cNvSpPr>
            <a:spLocks noGrp="1"/>
          </p:cNvSpPr>
          <p:nvPr>
            <p:ph sz="half" idx="2"/>
          </p:nvPr>
        </p:nvSpPr>
        <p:spPr>
          <a:xfrm>
            <a:off x="303213" y="2174875"/>
            <a:ext cx="4194175" cy="4408486"/>
          </a:xfrm>
        </p:spPr>
        <p:txBody>
          <a:bodyPr>
            <a:normAutofit fontScale="77500" lnSpcReduction="20000"/>
          </a:bodyPr>
          <a:lstStyle/>
          <a:p>
            <a:r>
              <a:rPr lang="en-US" b="1" dirty="0"/>
              <a:t>Be honest with yourself</a:t>
            </a:r>
            <a:r>
              <a:rPr lang="en-US" dirty="0"/>
              <a:t>: Is it? If so, in what way?</a:t>
            </a:r>
          </a:p>
          <a:p>
            <a:pPr lvl="1"/>
            <a:r>
              <a:rPr lang="en-US" dirty="0"/>
              <a:t>Proposed sample is too large</a:t>
            </a:r>
          </a:p>
          <a:p>
            <a:pPr lvl="1"/>
            <a:r>
              <a:rPr lang="en-US" dirty="0"/>
              <a:t>Proposed data collection is too intense</a:t>
            </a:r>
          </a:p>
          <a:p>
            <a:pPr lvl="1"/>
            <a:r>
              <a:rPr lang="en-US" dirty="0"/>
              <a:t>Proposed project aims are too complex and inter-connected</a:t>
            </a:r>
          </a:p>
          <a:p>
            <a:pPr lvl="1"/>
            <a:r>
              <a:rPr lang="en-US" dirty="0"/>
              <a:t>Not enough contingency plans for when things go awry</a:t>
            </a:r>
          </a:p>
          <a:p>
            <a:pPr lvl="1"/>
            <a:r>
              <a:rPr lang="en-US" dirty="0"/>
              <a:t>Team is too inexperienced</a:t>
            </a:r>
          </a:p>
          <a:p>
            <a:r>
              <a:rPr lang="en-US" b="1" dirty="0"/>
              <a:t>Strengthen your team</a:t>
            </a:r>
            <a:r>
              <a:rPr lang="en-US" dirty="0"/>
              <a:t>: Find people who have the expertise you need and demonstrate you can work with them (i.e., publish something together; collect pilot data together)</a:t>
            </a:r>
          </a:p>
          <a:p>
            <a:r>
              <a:rPr lang="en-US" b="1" dirty="0"/>
              <a:t>Get your papers: </a:t>
            </a:r>
            <a:r>
              <a:rPr lang="en-US" dirty="0"/>
              <a:t>Letters of support, especially from anyone outside the academy you plan to work with, is essential.</a:t>
            </a:r>
          </a:p>
        </p:txBody>
      </p:sp>
      <p:sp>
        <p:nvSpPr>
          <p:cNvPr id="5" name="Text Placeholder 4">
            <a:extLst>
              <a:ext uri="{FF2B5EF4-FFF2-40B4-BE49-F238E27FC236}">
                <a16:creationId xmlns:a16="http://schemas.microsoft.com/office/drawing/2014/main" id="{CF3D083C-EE05-4641-BCE5-C226B7EC972E}"/>
              </a:ext>
            </a:extLst>
          </p:cNvPr>
          <p:cNvSpPr>
            <a:spLocks noGrp="1"/>
          </p:cNvSpPr>
          <p:nvPr>
            <p:ph type="body" sz="quarter" idx="3"/>
          </p:nvPr>
        </p:nvSpPr>
        <p:spPr>
          <a:solidFill>
            <a:schemeClr val="accent5">
              <a:lumMod val="40000"/>
              <a:lumOff val="60000"/>
            </a:schemeClr>
          </a:solidFill>
        </p:spPr>
        <p:txBody>
          <a:bodyPr/>
          <a:lstStyle/>
          <a:p>
            <a:pPr algn="ctr"/>
            <a:r>
              <a:rPr lang="en-US" dirty="0"/>
              <a:t>AT: Not feasible</a:t>
            </a:r>
          </a:p>
        </p:txBody>
      </p:sp>
      <p:sp>
        <p:nvSpPr>
          <p:cNvPr id="6" name="Content Placeholder 5">
            <a:extLst>
              <a:ext uri="{FF2B5EF4-FFF2-40B4-BE49-F238E27FC236}">
                <a16:creationId xmlns:a16="http://schemas.microsoft.com/office/drawing/2014/main" id="{CD6F7BF1-668E-411A-A360-57C68398F725}"/>
              </a:ext>
            </a:extLst>
          </p:cNvPr>
          <p:cNvSpPr>
            <a:spLocks noGrp="1"/>
          </p:cNvSpPr>
          <p:nvPr>
            <p:ph sz="quarter" idx="4"/>
          </p:nvPr>
        </p:nvSpPr>
        <p:spPr>
          <a:xfrm>
            <a:off x="4645025" y="2174874"/>
            <a:ext cx="4194175" cy="4408487"/>
          </a:xfrm>
        </p:spPr>
        <p:txBody>
          <a:bodyPr>
            <a:normAutofit fontScale="77500" lnSpcReduction="20000"/>
          </a:bodyPr>
          <a:lstStyle/>
          <a:p>
            <a:r>
              <a:rPr lang="en-US" b="1" dirty="0"/>
              <a:t>Explain yourself better by making room for what matters: </a:t>
            </a:r>
            <a:r>
              <a:rPr lang="en-US" dirty="0"/>
              <a:t>¾ of your proposal should be your Approach – cut down your Significance and Innovation sections</a:t>
            </a:r>
            <a:endParaRPr lang="en-US" b="1" dirty="0"/>
          </a:p>
          <a:p>
            <a:r>
              <a:rPr lang="en-US" b="1" dirty="0"/>
              <a:t>Provide pilot data for your concept</a:t>
            </a:r>
            <a:r>
              <a:rPr lang="en-US" dirty="0"/>
              <a:t>: your prior publications; new analyses from existing data (e.g., ICPSR)</a:t>
            </a:r>
          </a:p>
          <a:p>
            <a:r>
              <a:rPr lang="en-US" b="1" dirty="0"/>
              <a:t>Provide pilot data for your approach</a:t>
            </a:r>
            <a:r>
              <a:rPr lang="en-US" dirty="0"/>
              <a:t>: recruitment of even just a few people (&lt;10) is sufficient</a:t>
            </a:r>
          </a:p>
          <a:p>
            <a:r>
              <a:rPr lang="en-US" b="1" dirty="0"/>
              <a:t>Make sure you have appropriate power analyses for each aim/main question</a:t>
            </a:r>
          </a:p>
          <a:p>
            <a:pPr lvl="1"/>
            <a:r>
              <a:rPr lang="en-US" dirty="0"/>
              <a:t>Simulate if you don’t have a good sense of effect size from your pilot data (or even if you do!) </a:t>
            </a:r>
          </a:p>
        </p:txBody>
      </p:sp>
    </p:spTree>
    <p:extLst>
      <p:ext uri="{BB962C8B-B14F-4D97-AF65-F5344CB8AC3E}">
        <p14:creationId xmlns:p14="http://schemas.microsoft.com/office/powerpoint/2010/main" val="115577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P spid="5" grpId="0" build="p" animBg="1"/>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convey IMPACT</a:t>
            </a:r>
          </a:p>
        </p:txBody>
      </p:sp>
      <p:sp>
        <p:nvSpPr>
          <p:cNvPr id="3" name="Content Placeholder 2"/>
          <p:cNvSpPr>
            <a:spLocks noGrp="1"/>
          </p:cNvSpPr>
          <p:nvPr>
            <p:ph idx="1"/>
          </p:nvPr>
        </p:nvSpPr>
        <p:spPr/>
        <p:txBody>
          <a:bodyPr/>
          <a:lstStyle/>
          <a:p>
            <a:r>
              <a:rPr lang="en-US" dirty="0"/>
              <a:t>Conditional on a solid approach: </a:t>
            </a:r>
            <a:r>
              <a:rPr lang="en-US" dirty="0">
                <a:solidFill>
                  <a:schemeClr val="accent5"/>
                </a:solidFill>
              </a:rPr>
              <a:t>Significance x Innovation = IMPACT</a:t>
            </a:r>
          </a:p>
          <a:p>
            <a:r>
              <a:rPr lang="en-US" dirty="0"/>
              <a:t>Significance</a:t>
            </a:r>
          </a:p>
          <a:p>
            <a:pPr lvl="1"/>
            <a:r>
              <a:rPr lang="en-US" dirty="0"/>
              <a:t>Findings will improve Public health, Clinical care, Service delivery, Treatment technology, Create new scientific knowledge…</a:t>
            </a:r>
          </a:p>
          <a:p>
            <a:pPr lvl="1"/>
            <a:r>
              <a:rPr lang="en-US" dirty="0"/>
              <a:t>Attentive to funder’s Strategic Plan/Priorities</a:t>
            </a:r>
          </a:p>
          <a:p>
            <a:r>
              <a:rPr lang="en-US" dirty="0"/>
              <a:t>Significance is NOT a “public health crisis” </a:t>
            </a:r>
          </a:p>
          <a:p>
            <a:pPr lvl="1"/>
            <a:endParaRPr lang="en-US" dirty="0"/>
          </a:p>
        </p:txBody>
      </p:sp>
    </p:spTree>
    <p:extLst>
      <p:ext uri="{BB962C8B-B14F-4D97-AF65-F5344CB8AC3E}">
        <p14:creationId xmlns:p14="http://schemas.microsoft.com/office/powerpoint/2010/main" val="3942840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for tired, weary, and blurry-eyed reviewers</a:t>
            </a:r>
          </a:p>
        </p:txBody>
      </p:sp>
      <p:sp>
        <p:nvSpPr>
          <p:cNvPr id="3" name="Content Placeholder 2"/>
          <p:cNvSpPr>
            <a:spLocks noGrp="1"/>
          </p:cNvSpPr>
          <p:nvPr>
            <p:ph idx="1"/>
          </p:nvPr>
        </p:nvSpPr>
        <p:spPr/>
        <p:txBody>
          <a:bodyPr/>
          <a:lstStyle/>
          <a:p>
            <a:r>
              <a:rPr lang="en-US" dirty="0"/>
              <a:t>Every paragraph should have one – and only one – major point</a:t>
            </a:r>
          </a:p>
          <a:p>
            <a:pPr lvl="1"/>
            <a:r>
              <a:rPr lang="en-US" dirty="0"/>
              <a:t>This point should be made in the FIRST sentence of the paragraph</a:t>
            </a:r>
          </a:p>
          <a:p>
            <a:r>
              <a:rPr lang="en-US" dirty="0"/>
              <a:t>WHITE SPACE IS YOUR FRIEND</a:t>
            </a:r>
          </a:p>
          <a:p>
            <a:pPr lvl="1"/>
            <a:r>
              <a:rPr lang="en-US" dirty="0"/>
              <a:t>Pages should be easy to look at – charts/diagrams/tables are good</a:t>
            </a:r>
          </a:p>
        </p:txBody>
      </p:sp>
    </p:spTree>
    <p:extLst>
      <p:ext uri="{BB962C8B-B14F-4D97-AF65-F5344CB8AC3E}">
        <p14:creationId xmlns:p14="http://schemas.microsoft.com/office/powerpoint/2010/main" val="374323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96305"/>
            <a:ext cx="4316681" cy="555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172" y="756061"/>
            <a:ext cx="4518828" cy="563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849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for tired, weary, and blurry-eyed reviewers</a:t>
            </a:r>
          </a:p>
        </p:txBody>
      </p:sp>
      <p:sp>
        <p:nvSpPr>
          <p:cNvPr id="3" name="Content Placeholder 2"/>
          <p:cNvSpPr>
            <a:spLocks noGrp="1"/>
          </p:cNvSpPr>
          <p:nvPr>
            <p:ph idx="1"/>
          </p:nvPr>
        </p:nvSpPr>
        <p:spPr/>
        <p:txBody>
          <a:bodyPr/>
          <a:lstStyle/>
          <a:p>
            <a:r>
              <a:rPr lang="en-US" dirty="0"/>
              <a:t>Use headers: Text should be easy to navigate</a:t>
            </a:r>
          </a:p>
          <a:p>
            <a:r>
              <a:rPr lang="en-US" dirty="0"/>
              <a:t>Be CONSISTENT in your language, terms, concepts – minimize abbreviations</a:t>
            </a:r>
          </a:p>
          <a:p>
            <a:r>
              <a:rPr lang="en-US" dirty="0"/>
              <a:t>Repetition is useful – keeps the reader oriented, can be used to link aims to methods</a:t>
            </a:r>
          </a:p>
        </p:txBody>
      </p:sp>
    </p:spTree>
    <p:extLst>
      <p:ext uri="{BB962C8B-B14F-4D97-AF65-F5344CB8AC3E}">
        <p14:creationId xmlns:p14="http://schemas.microsoft.com/office/powerpoint/2010/main" val="1375935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for tired, weary, and blurry-eyed reviewers</a:t>
            </a:r>
          </a:p>
        </p:txBody>
      </p:sp>
      <p:sp>
        <p:nvSpPr>
          <p:cNvPr id="3" name="Content Placeholder 2"/>
          <p:cNvSpPr>
            <a:spLocks noGrp="1"/>
          </p:cNvSpPr>
          <p:nvPr>
            <p:ph idx="1"/>
          </p:nvPr>
        </p:nvSpPr>
        <p:spPr/>
        <p:txBody>
          <a:bodyPr>
            <a:normAutofit fontScale="92500" lnSpcReduction="10000"/>
          </a:bodyPr>
          <a:lstStyle/>
          <a:p>
            <a:r>
              <a:rPr lang="en-US" dirty="0"/>
              <a:t>Charts, diagrams &amp; tables</a:t>
            </a:r>
          </a:p>
          <a:p>
            <a:pPr lvl="1"/>
            <a:r>
              <a:rPr lang="en-US" dirty="0"/>
              <a:t>Useful for conveying a conceptual model</a:t>
            </a:r>
          </a:p>
          <a:p>
            <a:pPr lvl="1"/>
            <a:r>
              <a:rPr lang="en-US" dirty="0"/>
              <a:t>Study design</a:t>
            </a:r>
          </a:p>
          <a:p>
            <a:pPr lvl="1"/>
            <a:r>
              <a:rPr lang="en-US" dirty="0"/>
              <a:t>Recruitment protocol</a:t>
            </a:r>
          </a:p>
          <a:p>
            <a:pPr lvl="1"/>
            <a:r>
              <a:rPr lang="en-US" dirty="0"/>
              <a:t>Preliminary data</a:t>
            </a:r>
          </a:p>
          <a:p>
            <a:r>
              <a:rPr lang="en-US" dirty="0"/>
              <a:t>Break up the text – make it easier to read</a:t>
            </a:r>
          </a:p>
          <a:p>
            <a:r>
              <a:rPr lang="en-US" dirty="0"/>
              <a:t>Must be completely congruent with the text</a:t>
            </a:r>
          </a:p>
          <a:p>
            <a:pPr lvl="1"/>
            <a:r>
              <a:rPr lang="en-US" dirty="0"/>
              <a:t>If you aren’t going to investigate a relationship in your study, then it shouldn’t show up in your conceptual model</a:t>
            </a:r>
          </a:p>
        </p:txBody>
      </p:sp>
    </p:spTree>
    <p:extLst>
      <p:ext uri="{BB962C8B-B14F-4D97-AF65-F5344CB8AC3E}">
        <p14:creationId xmlns:p14="http://schemas.microsoft.com/office/powerpoint/2010/main" val="189420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Conceptual model has a 1:1 relationship with Aims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328292"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056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Diagram of study design</a:t>
            </a:r>
          </a:p>
        </p:txBody>
      </p:sp>
      <p:sp>
        <p:nvSpPr>
          <p:cNvPr id="3" name="Content Placeholder 2"/>
          <p:cNvSpPr>
            <a:spLocks noGrp="1"/>
          </p:cNvSpPr>
          <p:nvPr>
            <p:ph sz="half" idx="1"/>
          </p:nvPr>
        </p:nvSpPr>
        <p:spPr/>
        <p:txBody>
          <a:bodyPr>
            <a:normAutofit fontScale="85000" lnSpcReduction="20000"/>
          </a:bodyPr>
          <a:lstStyle/>
          <a:p>
            <a:r>
              <a:rPr lang="en-US" dirty="0"/>
              <a:t>We will use a 4-site physician-randomized design. Patients age 65+ who screen PHQ-9&gt;9 and are not taking antidepressants will be recruited and interviewed at baseline, 3 weeks, 6 weeks and 12 weeks. Other inclusion criteria include MMSE&gt;24, ability to give informed consent, life expectancy &gt;6 months, and speak English or Spanish.</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4232321"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346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yourself</a:t>
            </a:r>
          </a:p>
        </p:txBody>
      </p:sp>
      <p:sp>
        <p:nvSpPr>
          <p:cNvPr id="3" name="Content Placeholder 2"/>
          <p:cNvSpPr>
            <a:spLocks noGrp="1"/>
          </p:cNvSpPr>
          <p:nvPr>
            <p:ph idx="1"/>
          </p:nvPr>
        </p:nvSpPr>
        <p:spPr/>
        <p:txBody>
          <a:bodyPr>
            <a:normAutofit lnSpcReduction="10000"/>
          </a:bodyPr>
          <a:lstStyle/>
          <a:p>
            <a:r>
              <a:rPr lang="en-US" dirty="0"/>
              <a:t>Justify every key design element [e.g., inclusion/exclusion criteria, recruitment strategy, follow-up duration, choice of instruments, outcomes] </a:t>
            </a:r>
          </a:p>
          <a:p>
            <a:r>
              <a:rPr lang="en-US" dirty="0"/>
              <a:t>For controversial/potentially divisive elements of your design discuss:</a:t>
            </a:r>
          </a:p>
          <a:p>
            <a:pPr lvl="1"/>
            <a:r>
              <a:rPr lang="en-US" dirty="0"/>
              <a:t>Why you selected the element you did (strengths vs alternatives)</a:t>
            </a:r>
          </a:p>
          <a:p>
            <a:pPr lvl="1"/>
            <a:r>
              <a:rPr lang="en-US" dirty="0"/>
              <a:t>Other options you considered</a:t>
            </a:r>
          </a:p>
        </p:txBody>
      </p:sp>
    </p:spTree>
    <p:extLst>
      <p:ext uri="{BB962C8B-B14F-4D97-AF65-F5344CB8AC3E}">
        <p14:creationId xmlns:p14="http://schemas.microsoft.com/office/powerpoint/2010/main" val="411811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E835D3-CDD5-664E-A95E-47F1C4FEE662}" type="slidenum">
              <a:rPr lang="en-US" smtClean="0"/>
              <a:pPr/>
              <a:t>3</a:t>
            </a:fld>
            <a:endParaRPr lang="en-US" dirty="0"/>
          </a:p>
        </p:txBody>
      </p:sp>
      <p:sp>
        <p:nvSpPr>
          <p:cNvPr id="5" name="Text Box 13"/>
          <p:cNvSpPr txBox="1">
            <a:spLocks noChangeArrowheads="1"/>
          </p:cNvSpPr>
          <p:nvPr/>
        </p:nvSpPr>
        <p:spPr bwMode="auto">
          <a:xfrm>
            <a:off x="2476500" y="6557645"/>
            <a:ext cx="4191000" cy="2444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000" dirty="0">
                <a:solidFill>
                  <a:schemeClr val="bg1"/>
                </a:solidFill>
                <a:latin typeface="Arial" pitchFamily="-65" charset="0"/>
              </a:rPr>
              <a:t>© 2009, Johns Hopkins University. All rights reserved.</a:t>
            </a:r>
          </a:p>
        </p:txBody>
      </p:sp>
      <p:pic>
        <p:nvPicPr>
          <p:cNvPr id="10" name="Picture 9">
            <a:extLst>
              <a:ext uri="{FF2B5EF4-FFF2-40B4-BE49-F238E27FC236}">
                <a16:creationId xmlns:a16="http://schemas.microsoft.com/office/drawing/2014/main" id="{362A5325-9690-C44A-933C-94CDF499738E}"/>
              </a:ext>
            </a:extLst>
          </p:cNvPr>
          <p:cNvPicPr>
            <a:picLocks noChangeAspect="1"/>
          </p:cNvPicPr>
          <p:nvPr/>
        </p:nvPicPr>
        <p:blipFill>
          <a:blip r:embed="rId2"/>
          <a:stretch>
            <a:fillRect/>
          </a:stretch>
        </p:blipFill>
        <p:spPr>
          <a:xfrm>
            <a:off x="495300" y="88536"/>
            <a:ext cx="8811578" cy="6713583"/>
          </a:xfrm>
          <a:prstGeom prst="rect">
            <a:avLst/>
          </a:prstGeom>
        </p:spPr>
      </p:pic>
      <p:sp>
        <p:nvSpPr>
          <p:cNvPr id="11" name="Rectangle 10">
            <a:extLst>
              <a:ext uri="{FF2B5EF4-FFF2-40B4-BE49-F238E27FC236}">
                <a16:creationId xmlns:a16="http://schemas.microsoft.com/office/drawing/2014/main" id="{CA23D605-F974-134C-B2EA-C8405C6243AF}"/>
              </a:ext>
            </a:extLst>
          </p:cNvPr>
          <p:cNvSpPr/>
          <p:nvPr/>
        </p:nvSpPr>
        <p:spPr>
          <a:xfrm>
            <a:off x="3276600" y="457200"/>
            <a:ext cx="5562600" cy="830997"/>
          </a:xfrm>
          <a:prstGeom prst="rect">
            <a:avLst/>
          </a:prstGeom>
        </p:spPr>
        <p:txBody>
          <a:bodyPr wrap="square">
            <a:spAutoFit/>
          </a:bodyPr>
          <a:lstStyle/>
          <a:p>
            <a:r>
              <a:rPr lang="en-US" sz="1200">
                <a:effectLst/>
                <a:latin typeface="Helvetica" pitchFamily="2" charset="0"/>
              </a:rPr>
              <a:t>Dahlberg B, Wittink M, Gallo JJ. Funding and publishing integrated studies: Writing effective mixed methods manuscripts and grant proposals. In: Tashakkori A, Teddlie C, eds. </a:t>
            </a:r>
            <a:r>
              <a:rPr lang="en-US" sz="1200" i="1">
                <a:effectLst/>
                <a:latin typeface="Helvetica" pitchFamily="2" charset="0"/>
              </a:rPr>
              <a:t>Handbook of Mixed Methods in Social &amp; Behavioral Research.</a:t>
            </a:r>
            <a:r>
              <a:rPr lang="en-US" sz="1200">
                <a:effectLst/>
                <a:latin typeface="Helvetica" pitchFamily="2" charset="0"/>
              </a:rPr>
              <a:t> 2nd ed. London: Sage Publications; 2010:775-802.</a:t>
            </a:r>
          </a:p>
        </p:txBody>
      </p:sp>
      <p:sp>
        <p:nvSpPr>
          <p:cNvPr id="2" name="TextBox 1">
            <a:extLst>
              <a:ext uri="{FF2B5EF4-FFF2-40B4-BE49-F238E27FC236}">
                <a16:creationId xmlns:a16="http://schemas.microsoft.com/office/drawing/2014/main" id="{E4E96005-264A-4CEE-927C-E6EB2BEAABA3}"/>
              </a:ext>
            </a:extLst>
          </p:cNvPr>
          <p:cNvSpPr txBox="1"/>
          <p:nvPr/>
        </p:nvSpPr>
        <p:spPr>
          <a:xfrm>
            <a:off x="2895600" y="2007026"/>
            <a:ext cx="5867400" cy="830997"/>
          </a:xfrm>
          <a:prstGeom prst="rect">
            <a:avLst/>
          </a:prstGeom>
          <a:solidFill>
            <a:schemeClr val="bg1">
              <a:lumMod val="95000"/>
            </a:schemeClr>
          </a:solidFill>
        </p:spPr>
        <p:txBody>
          <a:bodyPr wrap="square" rtlCol="0">
            <a:spAutoFit/>
          </a:bodyPr>
          <a:lstStyle/>
          <a:p>
            <a:r>
              <a:rPr lang="en-US" sz="1600" dirty="0">
                <a:solidFill>
                  <a:schemeClr val="accent2"/>
                </a:solidFill>
              </a:rPr>
              <a:t>…and is preferable when explaining why YOU are the right person do this project (e.g., “our prior work showed that…”; “building on our prior findings, we aim to…”; “our long-standing collaboration…”)</a:t>
            </a:r>
          </a:p>
        </p:txBody>
      </p:sp>
    </p:spTree>
    <p:extLst>
      <p:ext uri="{BB962C8B-B14F-4D97-AF65-F5344CB8AC3E}">
        <p14:creationId xmlns:p14="http://schemas.microsoft.com/office/powerpoint/2010/main" val="336903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feedback on your proposal</a:t>
            </a:r>
          </a:p>
        </p:txBody>
      </p:sp>
      <p:sp>
        <p:nvSpPr>
          <p:cNvPr id="3" name="Content Placeholder 2"/>
          <p:cNvSpPr>
            <a:spLocks noGrp="1"/>
          </p:cNvSpPr>
          <p:nvPr>
            <p:ph idx="1"/>
          </p:nvPr>
        </p:nvSpPr>
        <p:spPr/>
        <p:txBody>
          <a:bodyPr/>
          <a:lstStyle/>
          <a:p>
            <a:r>
              <a:rPr lang="en-US" dirty="0"/>
              <a:t>On the approach</a:t>
            </a:r>
          </a:p>
          <a:p>
            <a:pPr lvl="1"/>
            <a:r>
              <a:rPr lang="en-US" dirty="0"/>
              <a:t>Program officer, scientists, colleagues</a:t>
            </a:r>
          </a:p>
          <a:p>
            <a:r>
              <a:rPr lang="en-US" dirty="0"/>
              <a:t>On the overall logic</a:t>
            </a:r>
          </a:p>
          <a:p>
            <a:pPr lvl="1"/>
            <a:r>
              <a:rPr lang="en-US" dirty="0"/>
              <a:t>Colleagues, non-scientists</a:t>
            </a:r>
          </a:p>
          <a:p>
            <a:r>
              <a:rPr lang="en-US" dirty="0"/>
              <a:t>On style/clarity</a:t>
            </a:r>
          </a:p>
          <a:p>
            <a:pPr lvl="1"/>
            <a:r>
              <a:rPr lang="en-US" dirty="0"/>
              <a:t>Yourself (read out-loud), a good friend</a:t>
            </a:r>
          </a:p>
          <a:p>
            <a:pPr lvl="1"/>
            <a:r>
              <a:rPr lang="en-US" dirty="0"/>
              <a:t>ALWAYS read the document AFTER spellchecking</a:t>
            </a:r>
          </a:p>
          <a:p>
            <a:pPr lvl="1"/>
            <a:endParaRPr lang="en-US" dirty="0"/>
          </a:p>
        </p:txBody>
      </p:sp>
    </p:spTree>
    <p:extLst>
      <p:ext uri="{BB962C8B-B14F-4D97-AF65-F5344CB8AC3E}">
        <p14:creationId xmlns:p14="http://schemas.microsoft.com/office/powerpoint/2010/main" val="3823171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Reviewers</a:t>
            </a:r>
          </a:p>
        </p:txBody>
      </p:sp>
      <p:sp>
        <p:nvSpPr>
          <p:cNvPr id="3" name="Content Placeholder 2"/>
          <p:cNvSpPr>
            <a:spLocks noGrp="1"/>
          </p:cNvSpPr>
          <p:nvPr>
            <p:ph idx="1"/>
          </p:nvPr>
        </p:nvSpPr>
        <p:spPr/>
        <p:txBody>
          <a:bodyPr>
            <a:normAutofit/>
          </a:bodyPr>
          <a:lstStyle/>
          <a:p>
            <a:r>
              <a:rPr lang="en-US" dirty="0"/>
              <a:t>Important to know the audience that will be reviewing (study sections)</a:t>
            </a:r>
          </a:p>
          <a:p>
            <a:r>
              <a:rPr lang="en-US" dirty="0"/>
              <a:t>Talk with program officer</a:t>
            </a:r>
          </a:p>
          <a:p>
            <a:r>
              <a:rPr lang="en-US" dirty="0"/>
              <a:t>Be clear in your proposal how your grant aligns with program/funder priorities</a:t>
            </a:r>
          </a:p>
          <a:p>
            <a:pPr lvl="1"/>
            <a:r>
              <a:rPr lang="en-US" dirty="0"/>
              <a:t>…this research addresses the need to yadda </a:t>
            </a:r>
            <a:r>
              <a:rPr lang="en-US" dirty="0" err="1"/>
              <a:t>yadda</a:t>
            </a:r>
            <a:r>
              <a:rPr lang="en-US" dirty="0"/>
              <a:t> </a:t>
            </a:r>
            <a:r>
              <a:rPr lang="en-US" dirty="0" err="1"/>
              <a:t>yadda</a:t>
            </a:r>
            <a:r>
              <a:rPr lang="en-US" dirty="0"/>
              <a:t>, as outlined in NIDDK’s Strategic Plan...</a:t>
            </a:r>
          </a:p>
        </p:txBody>
      </p:sp>
    </p:spTree>
    <p:extLst>
      <p:ext uri="{BB962C8B-B14F-4D97-AF65-F5344CB8AC3E}">
        <p14:creationId xmlns:p14="http://schemas.microsoft.com/office/powerpoint/2010/main" val="4236597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1525" y="1967266"/>
            <a:ext cx="1971675" cy="2547257"/>
          </a:xfrm>
          <a:noFill/>
        </p:spPr>
        <p:txBody>
          <a:bodyPr vert="horz" lIns="91440" tIns="45720" rIns="91440" bIns="45720" rtlCol="0" anchor="ctr">
            <a:normAutofit/>
          </a:bodyPr>
          <a:lstStyle/>
          <a:p>
            <a:pPr>
              <a:lnSpc>
                <a:spcPct val="90000"/>
              </a:lnSpc>
            </a:pPr>
            <a:r>
              <a:rPr lang="en-US" sz="3100" kern="1200">
                <a:solidFill>
                  <a:srgbClr val="FFFFFF"/>
                </a:solidFill>
                <a:latin typeface="+mj-lt"/>
                <a:ea typeface="+mj-ea"/>
                <a:cs typeface="+mj-cs"/>
              </a:rPr>
              <a:t>Find your study section</a:t>
            </a:r>
          </a:p>
        </p:txBody>
      </p:sp>
      <p:pic>
        <p:nvPicPr>
          <p:cNvPr id="5" name="Picture 4">
            <a:extLst>
              <a:ext uri="{FF2B5EF4-FFF2-40B4-BE49-F238E27FC236}">
                <a16:creationId xmlns:a16="http://schemas.microsoft.com/office/drawing/2014/main" id="{9C8EC18F-FE46-44C5-9D33-650FD4196669}"/>
              </a:ext>
            </a:extLst>
          </p:cNvPr>
          <p:cNvPicPr>
            <a:picLocks noChangeAspect="1"/>
          </p:cNvPicPr>
          <p:nvPr/>
        </p:nvPicPr>
        <p:blipFill>
          <a:blip r:embed="rId2"/>
          <a:stretch>
            <a:fillRect/>
          </a:stretch>
        </p:blipFill>
        <p:spPr>
          <a:xfrm>
            <a:off x="3276600" y="1940493"/>
            <a:ext cx="5666156" cy="2209800"/>
          </a:xfrm>
          <a:prstGeom prst="rect">
            <a:avLst/>
          </a:prstGeom>
        </p:spPr>
      </p:pic>
    </p:spTree>
    <p:extLst>
      <p:ext uri="{BB962C8B-B14F-4D97-AF65-F5344CB8AC3E}">
        <p14:creationId xmlns:p14="http://schemas.microsoft.com/office/powerpoint/2010/main" val="3803342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Timelines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4627555"/>
              </p:ext>
            </p:extLst>
          </p:nvPr>
        </p:nvGraphicFramePr>
        <p:xfrm>
          <a:off x="457200" y="914400"/>
          <a:ext cx="8229600" cy="56946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GOAL</a:t>
                      </a:r>
                    </a:p>
                  </a:txBody>
                  <a:tcPr/>
                </a:tc>
                <a:tc>
                  <a:txBody>
                    <a:bodyPr/>
                    <a:lstStyle/>
                    <a:p>
                      <a:r>
                        <a:rPr lang="en-US" dirty="0"/>
                        <a:t>Proposal due</a:t>
                      </a:r>
                      <a:r>
                        <a:rPr lang="en-US" baseline="0" dirty="0"/>
                        <a:t> date</a:t>
                      </a:r>
                      <a:endParaRPr lang="en-US" dirty="0"/>
                    </a:p>
                  </a:txBody>
                  <a:tcPr/>
                </a:tc>
                <a:extLst>
                  <a:ext uri="{0D108BD9-81ED-4DB2-BD59-A6C34878D82A}">
                    <a16:rowId xmlns:a16="http://schemas.microsoft.com/office/drawing/2014/main" val="10000"/>
                  </a:ext>
                </a:extLst>
              </a:tr>
              <a:tr h="370840">
                <a:tc>
                  <a:txBody>
                    <a:bodyPr/>
                    <a:lstStyle/>
                    <a:p>
                      <a:r>
                        <a:rPr lang="en-US" dirty="0"/>
                        <a:t>Subtract…</a:t>
                      </a: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pPr lvl="1"/>
                      <a:r>
                        <a:rPr lang="en-US" dirty="0"/>
                        <a:t>Time needed by your grant’s office to process the proposal</a:t>
                      </a:r>
                    </a:p>
                  </a:txBody>
                  <a:tcPr/>
                </a:tc>
                <a:tc>
                  <a:txBody>
                    <a:bodyPr/>
                    <a:lstStyle/>
                    <a:p>
                      <a:r>
                        <a:rPr lang="en-US" dirty="0"/>
                        <a:t>-2 weeks</a:t>
                      </a:r>
                    </a:p>
                  </a:txBody>
                  <a:tcPr/>
                </a:tc>
                <a:extLst>
                  <a:ext uri="{0D108BD9-81ED-4DB2-BD59-A6C34878D82A}">
                    <a16:rowId xmlns:a16="http://schemas.microsoft.com/office/drawing/2014/main" val="10002"/>
                  </a:ext>
                </a:extLst>
              </a:tr>
              <a:tr h="370840">
                <a:tc>
                  <a:txBody>
                    <a:bodyPr/>
                    <a:lstStyle/>
                    <a:p>
                      <a:pPr lvl="1"/>
                      <a:r>
                        <a:rPr lang="en-US" dirty="0"/>
                        <a:t>Time to revise, edit</a:t>
                      </a:r>
                      <a:r>
                        <a:rPr lang="en-US" baseline="0" dirty="0"/>
                        <a:t> &amp; polish</a:t>
                      </a:r>
                      <a:endParaRPr lang="en-US" dirty="0"/>
                    </a:p>
                  </a:txBody>
                  <a:tcPr/>
                </a:tc>
                <a:tc>
                  <a:txBody>
                    <a:bodyPr/>
                    <a:lstStyle/>
                    <a:p>
                      <a:r>
                        <a:rPr lang="en-US" dirty="0"/>
                        <a:t>-</a:t>
                      </a:r>
                      <a:r>
                        <a:rPr lang="en-US" baseline="0" dirty="0"/>
                        <a:t> 1 week</a:t>
                      </a:r>
                      <a:endParaRPr lang="en-US" dirty="0"/>
                    </a:p>
                  </a:txBody>
                  <a:tcPr/>
                </a:tc>
                <a:extLst>
                  <a:ext uri="{0D108BD9-81ED-4DB2-BD59-A6C34878D82A}">
                    <a16:rowId xmlns:a16="http://schemas.microsoft.com/office/drawing/2014/main" val="10003"/>
                  </a:ext>
                </a:extLst>
              </a:tr>
              <a:tr h="370840">
                <a:tc>
                  <a:txBody>
                    <a:bodyPr/>
                    <a:lstStyle/>
                    <a:p>
                      <a:pPr lvl="1"/>
                      <a:r>
                        <a:rPr lang="en-US" dirty="0"/>
                        <a:t>Time to send draft for external review</a:t>
                      </a:r>
                    </a:p>
                  </a:txBody>
                  <a:tcPr/>
                </a:tc>
                <a:tc>
                  <a:txBody>
                    <a:bodyPr/>
                    <a:lstStyle/>
                    <a:p>
                      <a:r>
                        <a:rPr lang="en-US" dirty="0"/>
                        <a:t>-4 weeks</a:t>
                      </a:r>
                    </a:p>
                  </a:txBody>
                  <a:tcPr/>
                </a:tc>
                <a:extLst>
                  <a:ext uri="{0D108BD9-81ED-4DB2-BD59-A6C34878D82A}">
                    <a16:rowId xmlns:a16="http://schemas.microsoft.com/office/drawing/2014/main" val="10004"/>
                  </a:ext>
                </a:extLst>
              </a:tr>
              <a:tr h="370840">
                <a:tc>
                  <a:txBody>
                    <a:bodyPr/>
                    <a:lstStyle/>
                    <a:p>
                      <a:pPr lvl="1"/>
                      <a:r>
                        <a:rPr lang="en-US" dirty="0"/>
                        <a:t>Time to revise based on internal review</a:t>
                      </a:r>
                    </a:p>
                  </a:txBody>
                  <a:tcPr/>
                </a:tc>
                <a:tc>
                  <a:txBody>
                    <a:bodyPr/>
                    <a:lstStyle/>
                    <a:p>
                      <a:r>
                        <a:rPr lang="en-US" dirty="0"/>
                        <a:t>-4 weeks</a:t>
                      </a:r>
                    </a:p>
                  </a:txBody>
                  <a:tcPr/>
                </a:tc>
                <a:extLst>
                  <a:ext uri="{0D108BD9-81ED-4DB2-BD59-A6C34878D82A}">
                    <a16:rowId xmlns:a16="http://schemas.microsoft.com/office/drawing/2014/main" val="10005"/>
                  </a:ext>
                </a:extLst>
              </a:tr>
              <a:tr h="370840">
                <a:tc>
                  <a:txBody>
                    <a:bodyPr/>
                    <a:lstStyle/>
                    <a:p>
                      <a:pPr lvl="1"/>
                      <a:r>
                        <a:rPr lang="en-US" dirty="0"/>
                        <a:t>Time needed to get internal review</a:t>
                      </a:r>
                    </a:p>
                  </a:txBody>
                  <a:tcPr/>
                </a:tc>
                <a:tc>
                  <a:txBody>
                    <a:bodyPr/>
                    <a:lstStyle/>
                    <a:p>
                      <a:r>
                        <a:rPr lang="en-US" dirty="0"/>
                        <a:t>-2 weeks</a:t>
                      </a:r>
                    </a:p>
                  </a:txBody>
                  <a:tcPr/>
                </a:tc>
                <a:extLst>
                  <a:ext uri="{0D108BD9-81ED-4DB2-BD59-A6C34878D82A}">
                    <a16:rowId xmlns:a16="http://schemas.microsoft.com/office/drawing/2014/main" val="10006"/>
                  </a:ext>
                </a:extLst>
              </a:tr>
              <a:tr h="370840">
                <a:tc>
                  <a:txBody>
                    <a:bodyPr/>
                    <a:lstStyle/>
                    <a:p>
                      <a:pPr lvl="1"/>
                      <a:r>
                        <a:rPr lang="en-US" dirty="0"/>
                        <a:t>Time to plan (ID collaborators), write first draft, and</a:t>
                      </a:r>
                      <a:r>
                        <a:rPr lang="en-US" baseline="0" dirty="0"/>
                        <a:t> create budget </a:t>
                      </a:r>
                      <a:endParaRPr lang="en-US" dirty="0"/>
                    </a:p>
                  </a:txBody>
                  <a:tcPr/>
                </a:tc>
                <a:tc>
                  <a:txBody>
                    <a:bodyPr/>
                    <a:lstStyle/>
                    <a:p>
                      <a:r>
                        <a:rPr lang="en-US" dirty="0"/>
                        <a:t>-12 weeks</a:t>
                      </a:r>
                    </a:p>
                  </a:txBody>
                  <a:tcPr/>
                </a:tc>
                <a:extLst>
                  <a:ext uri="{0D108BD9-81ED-4DB2-BD59-A6C34878D82A}">
                    <a16:rowId xmlns:a16="http://schemas.microsoft.com/office/drawing/2014/main" val="10007"/>
                  </a:ext>
                </a:extLst>
              </a:tr>
              <a:tr h="370840">
                <a:tc>
                  <a:txBody>
                    <a:bodyPr/>
                    <a:lstStyle/>
                    <a:p>
                      <a:pPr lvl="1"/>
                      <a:r>
                        <a:rPr lang="en-US" dirty="0"/>
                        <a:t>Contact program officer</a:t>
                      </a:r>
                      <a:r>
                        <a:rPr lang="en-US" baseline="0" dirty="0"/>
                        <a:t> about grant idea</a:t>
                      </a:r>
                      <a:endParaRPr lang="en-US" dirty="0"/>
                    </a:p>
                  </a:txBody>
                  <a:tcPr/>
                </a:tc>
                <a:tc>
                  <a:txBody>
                    <a:bodyPr/>
                    <a:lstStyle/>
                    <a:p>
                      <a:r>
                        <a:rPr lang="en-US" dirty="0"/>
                        <a:t>-4 weeks</a:t>
                      </a:r>
                    </a:p>
                  </a:txBody>
                  <a:tcPr/>
                </a:tc>
                <a:extLst>
                  <a:ext uri="{0D108BD9-81ED-4DB2-BD59-A6C34878D82A}">
                    <a16:rowId xmlns:a16="http://schemas.microsoft.com/office/drawing/2014/main" val="10008"/>
                  </a:ext>
                </a:extLst>
              </a:tr>
              <a:tr h="370840">
                <a:tc>
                  <a:txBody>
                    <a:bodyPr/>
                    <a:lstStyle/>
                    <a:p>
                      <a:pPr lvl="1"/>
                      <a:r>
                        <a:rPr lang="en-US" dirty="0"/>
                        <a:t>Discuss</a:t>
                      </a:r>
                      <a:r>
                        <a:rPr lang="en-US" baseline="0" dirty="0"/>
                        <a:t> grant idea over coffee (or something stronger) with colleagues</a:t>
                      </a:r>
                      <a:endParaRPr lang="en-US" dirty="0"/>
                    </a:p>
                  </a:txBody>
                  <a:tcPr/>
                </a:tc>
                <a:tc>
                  <a:txBody>
                    <a:bodyPr/>
                    <a:lstStyle/>
                    <a:p>
                      <a:r>
                        <a:rPr lang="en-US" dirty="0"/>
                        <a:t>-2 weeks</a:t>
                      </a:r>
                    </a:p>
                  </a:txBody>
                  <a:tcPr/>
                </a:tc>
                <a:extLst>
                  <a:ext uri="{0D108BD9-81ED-4DB2-BD59-A6C34878D82A}">
                    <a16:rowId xmlns:a16="http://schemas.microsoft.com/office/drawing/2014/main" val="10009"/>
                  </a:ext>
                </a:extLst>
              </a:tr>
              <a:tr h="370840">
                <a:tc>
                  <a:txBody>
                    <a:bodyPr/>
                    <a:lstStyle/>
                    <a:p>
                      <a:pPr lvl="1"/>
                      <a:r>
                        <a:rPr lang="en-US" dirty="0"/>
                        <a:t>Total</a:t>
                      </a:r>
                      <a:r>
                        <a:rPr lang="en-US" baseline="0" dirty="0"/>
                        <a:t> time needed to write grant</a:t>
                      </a:r>
                      <a:endParaRPr lang="en-US" dirty="0"/>
                    </a:p>
                  </a:txBody>
                  <a:tcPr/>
                </a:tc>
                <a:tc>
                  <a:txBody>
                    <a:bodyPr/>
                    <a:lstStyle/>
                    <a:p>
                      <a:r>
                        <a:rPr lang="en-US" dirty="0"/>
                        <a:t>31</a:t>
                      </a:r>
                      <a:r>
                        <a:rPr lang="en-US" baseline="0" dirty="0"/>
                        <a:t> weeks (~ 8 months)</a:t>
                      </a: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95206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&amp; general strategies</a:t>
            </a:r>
          </a:p>
        </p:txBody>
      </p:sp>
      <p:sp>
        <p:nvSpPr>
          <p:cNvPr id="3" name="Content Placeholder 2"/>
          <p:cNvSpPr>
            <a:spLocks noGrp="1"/>
          </p:cNvSpPr>
          <p:nvPr>
            <p:ph idx="1"/>
          </p:nvPr>
        </p:nvSpPr>
        <p:spPr/>
        <p:txBody>
          <a:bodyPr/>
          <a:lstStyle/>
          <a:p>
            <a:r>
              <a:rPr lang="en-US" dirty="0"/>
              <a:t>If possible, get a copy of someone else’s successful grant submission (of the type you are applying) to assess for format, style, etc.</a:t>
            </a:r>
          </a:p>
          <a:p>
            <a:pPr lvl="1"/>
            <a:r>
              <a:rPr lang="en-US" dirty="0"/>
              <a:t>Helps to translate the “grant-ese” that you read in RFAs/RFPs</a:t>
            </a:r>
          </a:p>
          <a:p>
            <a:r>
              <a:rPr lang="en-US" dirty="0"/>
              <a:t>Develop good working relationships with your grant pre-award staff – they are critical to your sanity as you write the grant</a:t>
            </a:r>
          </a:p>
        </p:txBody>
      </p:sp>
    </p:spTree>
    <p:extLst>
      <p:ext uri="{BB962C8B-B14F-4D97-AF65-F5344CB8AC3E}">
        <p14:creationId xmlns:p14="http://schemas.microsoft.com/office/powerpoint/2010/main" val="3290842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219EF9-985C-4607-B0E6-4B39001B395F}"/>
              </a:ext>
            </a:extLst>
          </p:cNvPr>
          <p:cNvSpPr>
            <a:spLocks noGrp="1"/>
          </p:cNvSpPr>
          <p:nvPr>
            <p:ph type="title"/>
          </p:nvPr>
        </p:nvSpPr>
        <p:spPr>
          <a:xfrm>
            <a:off x="417399" y="643467"/>
            <a:ext cx="8408193" cy="744836"/>
          </a:xfrm>
        </p:spPr>
        <p:txBody>
          <a:bodyPr>
            <a:normAutofit/>
          </a:bodyPr>
          <a:lstStyle/>
          <a:p>
            <a:r>
              <a:rPr lang="en-US" sz="2800">
                <a:solidFill>
                  <a:schemeClr val="bg1"/>
                </a:solidFill>
              </a:rPr>
              <a:t>Plan for the long game</a:t>
            </a:r>
          </a:p>
        </p:txBody>
      </p:sp>
      <p:pic>
        <p:nvPicPr>
          <p:cNvPr id="4" name="Picture 3">
            <a:hlinkClick r:id="rId2"/>
            <a:extLst>
              <a:ext uri="{FF2B5EF4-FFF2-40B4-BE49-F238E27FC236}">
                <a16:creationId xmlns:a16="http://schemas.microsoft.com/office/drawing/2014/main" id="{38695798-16C6-4C92-A1DC-740BC0D51E35}"/>
              </a:ext>
            </a:extLst>
          </p:cNvPr>
          <p:cNvPicPr>
            <a:picLocks noChangeAspect="1"/>
          </p:cNvPicPr>
          <p:nvPr/>
        </p:nvPicPr>
        <p:blipFill>
          <a:blip r:embed="rId3"/>
          <a:stretch>
            <a:fillRect/>
          </a:stretch>
        </p:blipFill>
        <p:spPr>
          <a:xfrm>
            <a:off x="109420" y="1752600"/>
            <a:ext cx="8551980" cy="4062191"/>
          </a:xfrm>
          <a:prstGeom prst="rect">
            <a:avLst/>
          </a:prstGeom>
        </p:spPr>
      </p:pic>
      <p:sp>
        <p:nvSpPr>
          <p:cNvPr id="5" name="TextBox 4">
            <a:extLst>
              <a:ext uri="{FF2B5EF4-FFF2-40B4-BE49-F238E27FC236}">
                <a16:creationId xmlns:a16="http://schemas.microsoft.com/office/drawing/2014/main" id="{5CCD43F3-3B28-409B-A1EA-C32282DA9EA1}"/>
              </a:ext>
            </a:extLst>
          </p:cNvPr>
          <p:cNvSpPr txBox="1"/>
          <p:nvPr/>
        </p:nvSpPr>
        <p:spPr>
          <a:xfrm>
            <a:off x="1981200" y="5845201"/>
            <a:ext cx="5791200" cy="369332"/>
          </a:xfrm>
          <a:prstGeom prst="rect">
            <a:avLst/>
          </a:prstGeom>
          <a:noFill/>
        </p:spPr>
        <p:txBody>
          <a:bodyPr wrap="square" rtlCol="0">
            <a:spAutoFit/>
          </a:bodyPr>
          <a:lstStyle/>
          <a:p>
            <a:r>
              <a:rPr lang="en-US" dirty="0"/>
              <a:t>Mean and Median age at first R01 award for PhDs in 2020? </a:t>
            </a:r>
          </a:p>
        </p:txBody>
      </p:sp>
      <p:sp>
        <p:nvSpPr>
          <p:cNvPr id="7" name="TextBox 6">
            <a:extLst>
              <a:ext uri="{FF2B5EF4-FFF2-40B4-BE49-F238E27FC236}">
                <a16:creationId xmlns:a16="http://schemas.microsoft.com/office/drawing/2014/main" id="{84CF5E15-35D1-4676-93D4-B6DF49C43574}"/>
              </a:ext>
            </a:extLst>
          </p:cNvPr>
          <p:cNvSpPr txBox="1"/>
          <p:nvPr/>
        </p:nvSpPr>
        <p:spPr>
          <a:xfrm>
            <a:off x="1725895" y="6244943"/>
            <a:ext cx="5791200" cy="369332"/>
          </a:xfrm>
          <a:prstGeom prst="rect">
            <a:avLst/>
          </a:prstGeom>
          <a:noFill/>
        </p:spPr>
        <p:txBody>
          <a:bodyPr wrap="square" rtlCol="0">
            <a:spAutoFit/>
          </a:bodyPr>
          <a:lstStyle/>
          <a:p>
            <a:pPr algn="ctr"/>
            <a:r>
              <a:rPr lang="en-US" dirty="0"/>
              <a:t>43 and 41, respectively. </a:t>
            </a:r>
          </a:p>
        </p:txBody>
      </p:sp>
    </p:spTree>
    <p:extLst>
      <p:ext uri="{BB962C8B-B14F-4D97-AF65-F5344CB8AC3E}">
        <p14:creationId xmlns:p14="http://schemas.microsoft.com/office/powerpoint/2010/main" val="352055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4768D-BFBA-4B22-AFE4-AFE84CD530FD}"/>
              </a:ext>
            </a:extLst>
          </p:cNvPr>
          <p:cNvSpPr>
            <a:spLocks noGrp="1"/>
          </p:cNvSpPr>
          <p:nvPr>
            <p:ph type="title"/>
          </p:nvPr>
        </p:nvSpPr>
        <p:spPr>
          <a:xfrm>
            <a:off x="771525" y="1967266"/>
            <a:ext cx="1971675" cy="2547257"/>
          </a:xfrm>
          <a:noFill/>
        </p:spPr>
        <p:txBody>
          <a:bodyPr anchor="ctr">
            <a:normAutofit/>
          </a:bodyPr>
          <a:lstStyle/>
          <a:p>
            <a:r>
              <a:rPr lang="en-US" sz="3100" dirty="0">
                <a:solidFill>
                  <a:srgbClr val="FFFFFF"/>
                </a:solidFill>
              </a:rPr>
              <a:t>RCMAR resources</a:t>
            </a:r>
          </a:p>
        </p:txBody>
      </p:sp>
      <p:pic>
        <p:nvPicPr>
          <p:cNvPr id="4" name="Picture 3">
            <a:hlinkClick r:id="rId3"/>
            <a:extLst>
              <a:ext uri="{FF2B5EF4-FFF2-40B4-BE49-F238E27FC236}">
                <a16:creationId xmlns:a16="http://schemas.microsoft.com/office/drawing/2014/main" id="{728CE2B9-ACB0-4573-B5BB-77D09F388B49}"/>
              </a:ext>
            </a:extLst>
          </p:cNvPr>
          <p:cNvPicPr>
            <a:picLocks noChangeAspect="1"/>
          </p:cNvPicPr>
          <p:nvPr/>
        </p:nvPicPr>
        <p:blipFill>
          <a:blip r:embed="rId4"/>
          <a:stretch>
            <a:fillRect/>
          </a:stretch>
        </p:blipFill>
        <p:spPr>
          <a:xfrm>
            <a:off x="3582987" y="1577976"/>
            <a:ext cx="5085525" cy="3699719"/>
          </a:xfrm>
          <a:prstGeom prst="rect">
            <a:avLst/>
          </a:prstGeom>
        </p:spPr>
      </p:pic>
    </p:spTree>
    <p:extLst>
      <p:ext uri="{BB962C8B-B14F-4D97-AF65-F5344CB8AC3E}">
        <p14:creationId xmlns:p14="http://schemas.microsoft.com/office/powerpoint/2010/main" val="1012861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6D8224-23CD-4DFB-BE1A-D179AD4F8BCB}"/>
              </a:ext>
            </a:extLst>
          </p:cNvPr>
          <p:cNvSpPr>
            <a:spLocks noGrp="1"/>
          </p:cNvSpPr>
          <p:nvPr>
            <p:ph type="title"/>
          </p:nvPr>
        </p:nvSpPr>
        <p:spPr>
          <a:xfrm>
            <a:off x="771525" y="1967266"/>
            <a:ext cx="1971675" cy="2547257"/>
          </a:xfrm>
          <a:noFill/>
        </p:spPr>
        <p:txBody>
          <a:bodyPr anchor="ctr">
            <a:normAutofit/>
          </a:bodyPr>
          <a:lstStyle/>
          <a:p>
            <a:r>
              <a:rPr lang="en-US" sz="3100">
                <a:solidFill>
                  <a:srgbClr val="FFFFFF"/>
                </a:solidFill>
              </a:rPr>
              <a:t>For your students	</a:t>
            </a:r>
          </a:p>
        </p:txBody>
      </p:sp>
      <p:pic>
        <p:nvPicPr>
          <p:cNvPr id="4" name="Picture 3">
            <a:hlinkClick r:id="rId2"/>
            <a:extLst>
              <a:ext uri="{FF2B5EF4-FFF2-40B4-BE49-F238E27FC236}">
                <a16:creationId xmlns:a16="http://schemas.microsoft.com/office/drawing/2014/main" id="{14090684-3927-4BEA-BC3A-D7051C26566E}"/>
              </a:ext>
            </a:extLst>
          </p:cNvPr>
          <p:cNvPicPr>
            <a:picLocks noChangeAspect="1"/>
          </p:cNvPicPr>
          <p:nvPr/>
        </p:nvPicPr>
        <p:blipFill>
          <a:blip r:embed="rId3"/>
          <a:stretch>
            <a:fillRect/>
          </a:stretch>
        </p:blipFill>
        <p:spPr>
          <a:xfrm>
            <a:off x="3582987" y="1933963"/>
            <a:ext cx="5085525" cy="2987745"/>
          </a:xfrm>
          <a:prstGeom prst="rect">
            <a:avLst/>
          </a:prstGeom>
        </p:spPr>
      </p:pic>
    </p:spTree>
    <p:extLst>
      <p:ext uri="{BB962C8B-B14F-4D97-AF65-F5344CB8AC3E}">
        <p14:creationId xmlns:p14="http://schemas.microsoft.com/office/powerpoint/2010/main" val="1899040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DC7E9-609F-479B-A125-F5ECC9A90ADD}"/>
              </a:ext>
            </a:extLst>
          </p:cNvPr>
          <p:cNvSpPr>
            <a:spLocks noGrp="1"/>
          </p:cNvSpPr>
          <p:nvPr>
            <p:ph type="title"/>
          </p:nvPr>
        </p:nvSpPr>
        <p:spPr>
          <a:xfrm>
            <a:off x="771525" y="1967266"/>
            <a:ext cx="1971675" cy="2547257"/>
          </a:xfrm>
          <a:noFill/>
        </p:spPr>
        <p:txBody>
          <a:bodyPr anchor="ctr">
            <a:normAutofit/>
          </a:bodyPr>
          <a:lstStyle/>
          <a:p>
            <a:r>
              <a:rPr lang="en-US" sz="3100">
                <a:solidFill>
                  <a:srgbClr val="FFFFFF"/>
                </a:solidFill>
              </a:rPr>
              <a:t>For you</a:t>
            </a:r>
          </a:p>
        </p:txBody>
      </p:sp>
      <p:pic>
        <p:nvPicPr>
          <p:cNvPr id="6" name="Picture 5">
            <a:extLst>
              <a:ext uri="{FF2B5EF4-FFF2-40B4-BE49-F238E27FC236}">
                <a16:creationId xmlns:a16="http://schemas.microsoft.com/office/drawing/2014/main" id="{E8858F73-6FBA-49EF-B6E8-F1D83F579E54}"/>
              </a:ext>
            </a:extLst>
          </p:cNvPr>
          <p:cNvPicPr>
            <a:picLocks noChangeAspect="1"/>
          </p:cNvPicPr>
          <p:nvPr/>
        </p:nvPicPr>
        <p:blipFill>
          <a:blip r:embed="rId2"/>
          <a:stretch>
            <a:fillRect/>
          </a:stretch>
        </p:blipFill>
        <p:spPr>
          <a:xfrm>
            <a:off x="3582987" y="1260131"/>
            <a:ext cx="5085525" cy="4335409"/>
          </a:xfrm>
          <a:prstGeom prst="rect">
            <a:avLst/>
          </a:prstGeom>
        </p:spPr>
      </p:pic>
    </p:spTree>
    <p:extLst>
      <p:ext uri="{BB962C8B-B14F-4D97-AF65-F5344CB8AC3E}">
        <p14:creationId xmlns:p14="http://schemas.microsoft.com/office/powerpoint/2010/main" val="1341027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resources</a:t>
            </a:r>
          </a:p>
        </p:txBody>
      </p:sp>
      <p:sp>
        <p:nvSpPr>
          <p:cNvPr id="3" name="Content Placeholder 2"/>
          <p:cNvSpPr>
            <a:spLocks noGrp="1"/>
          </p:cNvSpPr>
          <p:nvPr>
            <p:ph idx="1"/>
          </p:nvPr>
        </p:nvSpPr>
        <p:spPr/>
        <p:txBody>
          <a:bodyPr>
            <a:normAutofit fontScale="85000" lnSpcReduction="10000"/>
          </a:bodyPr>
          <a:lstStyle/>
          <a:p>
            <a:r>
              <a:rPr lang="en-US" b="1" dirty="0">
                <a:hlinkClick r:id="rId2"/>
              </a:rPr>
              <a:t>Grant sources</a:t>
            </a:r>
          </a:p>
          <a:p>
            <a:r>
              <a:rPr lang="en-US" sz="2600" dirty="0">
                <a:hlinkClick r:id="rId2"/>
              </a:rPr>
              <a:t>http://grants.nih.gov/grants/grant_tips.htm</a:t>
            </a:r>
            <a:endParaRPr lang="en-US" sz="2600" dirty="0"/>
          </a:p>
          <a:p>
            <a:r>
              <a:rPr lang="en-US" sz="2600" dirty="0">
                <a:hlinkClick r:id="rId3"/>
              </a:rPr>
              <a:t>http://www.grants.gov/web/grants/search-grants.html</a:t>
            </a:r>
            <a:endParaRPr lang="en-US" sz="2600" dirty="0"/>
          </a:p>
          <a:p>
            <a:endParaRPr lang="en-US" dirty="0"/>
          </a:p>
          <a:p>
            <a:r>
              <a:rPr lang="en-US" dirty="0"/>
              <a:t>Webinars</a:t>
            </a:r>
          </a:p>
          <a:p>
            <a:r>
              <a:rPr lang="en-US" sz="2800" dirty="0">
                <a:hlinkClick r:id="rId4"/>
              </a:rPr>
              <a:t>https://m.youtube.com/watch?v=hFBRgiyTt7E</a:t>
            </a:r>
            <a:endParaRPr lang="en-US" sz="2800" dirty="0"/>
          </a:p>
          <a:p>
            <a:r>
              <a:rPr lang="en-US" sz="2800" dirty="0">
                <a:hlinkClick r:id="rId5"/>
              </a:rPr>
              <a:t>https://m.youtube.com/watch?v=3p-AeXhiS4w</a:t>
            </a:r>
            <a:endParaRPr lang="en-US" sz="2800" dirty="0"/>
          </a:p>
          <a:p>
            <a:r>
              <a:rPr lang="en-US" sz="2800" dirty="0">
                <a:hlinkClick r:id="rId6"/>
              </a:rPr>
              <a:t>https://m.youtube.com/watch?feature=youtu.be&amp;v=M84wRv5V-EI</a:t>
            </a:r>
            <a:endParaRPr lang="en-US" sz="2800" dirty="0"/>
          </a:p>
          <a:p>
            <a:r>
              <a:rPr lang="en-US" sz="2800" dirty="0"/>
              <a:t>http://public.csr.nih.gov/aboutcsr/contactcsr/pages/contactorvisitcsrpages/nih-grant-review-process-youtube-videos.aspx</a:t>
            </a:r>
          </a:p>
          <a:p>
            <a:endParaRPr lang="en-US" dirty="0"/>
          </a:p>
          <a:p>
            <a:endParaRPr lang="en-US" dirty="0"/>
          </a:p>
        </p:txBody>
      </p:sp>
    </p:spTree>
    <p:extLst>
      <p:ext uri="{BB962C8B-B14F-4D97-AF65-F5344CB8AC3E}">
        <p14:creationId xmlns:p14="http://schemas.microsoft.com/office/powerpoint/2010/main" val="70295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specific aims</a:t>
            </a:r>
          </a:p>
        </p:txBody>
      </p:sp>
      <p:sp>
        <p:nvSpPr>
          <p:cNvPr id="3" name="Content Placeholder 2"/>
          <p:cNvSpPr>
            <a:spLocks noGrp="1"/>
          </p:cNvSpPr>
          <p:nvPr>
            <p:ph idx="1"/>
          </p:nvPr>
        </p:nvSpPr>
        <p:spPr/>
        <p:txBody>
          <a:bodyPr/>
          <a:lstStyle/>
          <a:p>
            <a:r>
              <a:rPr lang="en-US" dirty="0"/>
              <a:t>Most important component of your proposal</a:t>
            </a:r>
          </a:p>
          <a:p>
            <a:r>
              <a:rPr lang="en-US" dirty="0"/>
              <a:t>Reviewers “judge” the entire proposal based on this 1 page, then look in the proposal to confirm specifics</a:t>
            </a:r>
          </a:p>
          <a:p>
            <a:pPr lvl="1"/>
            <a:r>
              <a:rPr lang="en-US" dirty="0"/>
              <a:t>Determines the “ceiling” of your grant score – it generally only goes DOWN the more the reviewers read, not up</a:t>
            </a:r>
          </a:p>
          <a:p>
            <a:pPr marL="0" indent="0">
              <a:buNone/>
            </a:pPr>
            <a:endParaRPr lang="en-US" dirty="0"/>
          </a:p>
        </p:txBody>
      </p:sp>
    </p:spTree>
    <p:extLst>
      <p:ext uri="{BB962C8B-B14F-4D97-AF65-F5344CB8AC3E}">
        <p14:creationId xmlns:p14="http://schemas.microsoft.com/office/powerpoint/2010/main" val="214899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specific aims</a:t>
            </a:r>
          </a:p>
        </p:txBody>
      </p:sp>
      <p:sp>
        <p:nvSpPr>
          <p:cNvPr id="3" name="Content Placeholder 2"/>
          <p:cNvSpPr>
            <a:spLocks noGrp="1"/>
          </p:cNvSpPr>
          <p:nvPr>
            <p:ph idx="1"/>
          </p:nvPr>
        </p:nvSpPr>
        <p:spPr/>
        <p:txBody>
          <a:bodyPr/>
          <a:lstStyle/>
          <a:p>
            <a:r>
              <a:rPr lang="en-US" dirty="0"/>
              <a:t>Use the aims page as a “prospectus” to get feedback on from colleagues</a:t>
            </a:r>
          </a:p>
          <a:p>
            <a:r>
              <a:rPr lang="en-US" dirty="0"/>
              <a:t>Iterate, iterate, iterate</a:t>
            </a:r>
          </a:p>
          <a:p>
            <a:pPr marL="0" indent="0">
              <a:buNone/>
            </a:pPr>
            <a:endParaRPr lang="en-US" dirty="0"/>
          </a:p>
          <a:p>
            <a:r>
              <a:rPr lang="en-US" dirty="0">
                <a:solidFill>
                  <a:schemeClr val="accent5"/>
                </a:solidFill>
              </a:rPr>
              <a:t>Spend </a:t>
            </a:r>
            <a:r>
              <a:rPr lang="en-US" b="1" dirty="0">
                <a:solidFill>
                  <a:schemeClr val="accent5"/>
                </a:solidFill>
              </a:rPr>
              <a:t>most of your time</a:t>
            </a:r>
            <a:r>
              <a:rPr lang="en-US" dirty="0">
                <a:solidFill>
                  <a:schemeClr val="accent5"/>
                </a:solidFill>
              </a:rPr>
              <a:t> on this 1 page – your score only goes down from here</a:t>
            </a:r>
          </a:p>
        </p:txBody>
      </p:sp>
    </p:spTree>
    <p:extLst>
      <p:ext uri="{BB962C8B-B14F-4D97-AF65-F5344CB8AC3E}">
        <p14:creationId xmlns:p14="http://schemas.microsoft.com/office/powerpoint/2010/main" val="303109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aims requirements</a:t>
            </a:r>
          </a:p>
        </p:txBody>
      </p:sp>
      <p:sp>
        <p:nvSpPr>
          <p:cNvPr id="3" name="Content Placeholder 2"/>
          <p:cNvSpPr>
            <a:spLocks noGrp="1"/>
          </p:cNvSpPr>
          <p:nvPr>
            <p:ph idx="1"/>
          </p:nvPr>
        </p:nvSpPr>
        <p:spPr/>
        <p:txBody>
          <a:bodyPr/>
          <a:lstStyle/>
          <a:p>
            <a:r>
              <a:rPr lang="en-US" dirty="0"/>
              <a:t>NIH: 1 page that ‘states concisely the goals of the proposed research and summarizes the expected outcomes, including the impact that the results will exert on the field’</a:t>
            </a:r>
          </a:p>
          <a:p>
            <a:r>
              <a:rPr lang="en-US" dirty="0"/>
              <a:t>List the specific objectives of the research proposed (e.g., test a specific hypothesis, create a novel design, address a critical barrier to progress in the field)</a:t>
            </a:r>
          </a:p>
          <a:p>
            <a:endParaRPr lang="en-US" dirty="0"/>
          </a:p>
        </p:txBody>
      </p:sp>
    </p:spTree>
    <p:extLst>
      <p:ext uri="{BB962C8B-B14F-4D97-AF65-F5344CB8AC3E}">
        <p14:creationId xmlns:p14="http://schemas.microsoft.com/office/powerpoint/2010/main" val="144264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of specific aims page</a:t>
            </a:r>
          </a:p>
        </p:txBody>
      </p:sp>
      <p:sp>
        <p:nvSpPr>
          <p:cNvPr id="3" name="Content Placeholder 2"/>
          <p:cNvSpPr>
            <a:spLocks noGrp="1"/>
          </p:cNvSpPr>
          <p:nvPr>
            <p:ph sz="half" idx="1"/>
          </p:nvPr>
        </p:nvSpPr>
        <p:spPr/>
        <p:txBody>
          <a:bodyPr/>
          <a:lstStyle/>
          <a:p>
            <a:r>
              <a:rPr lang="en-US" dirty="0"/>
              <a:t>1</a:t>
            </a:r>
            <a:r>
              <a:rPr lang="en-US" baseline="30000" dirty="0"/>
              <a:t>st</a:t>
            </a:r>
            <a:r>
              <a:rPr lang="en-US" dirty="0"/>
              <a:t> paragraph: importance, main strategy, overarching goal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3000"/>
            <a:ext cx="4267200" cy="549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3733800"/>
            <a:ext cx="3352800" cy="2031325"/>
          </a:xfrm>
          <a:prstGeom prst="rect">
            <a:avLst/>
          </a:prstGeom>
          <a:solidFill>
            <a:schemeClr val="accent1"/>
          </a:solidFill>
        </p:spPr>
        <p:txBody>
          <a:bodyPr wrap="square" rtlCol="0">
            <a:spAutoFit/>
          </a:bodyPr>
          <a:lstStyle/>
          <a:p>
            <a:r>
              <a:rPr lang="en-US" dirty="0">
                <a:solidFill>
                  <a:schemeClr val="bg1"/>
                </a:solidFill>
              </a:rPr>
              <a:t>The goal of this proposed research is to investigate the relationship between long-term care and suicide risk among older adults using a large, prospective, population-based registry of suicide deaths. </a:t>
            </a:r>
          </a:p>
        </p:txBody>
      </p:sp>
      <p:cxnSp>
        <p:nvCxnSpPr>
          <p:cNvPr id="7" name="Straight Arrow Connector 6"/>
          <p:cNvCxnSpPr/>
          <p:nvPr/>
        </p:nvCxnSpPr>
        <p:spPr>
          <a:xfrm flipH="1">
            <a:off x="3733800" y="1371600"/>
            <a:ext cx="838200" cy="22860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47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of specific aims page</a:t>
            </a:r>
          </a:p>
        </p:txBody>
      </p:sp>
      <p:sp>
        <p:nvSpPr>
          <p:cNvPr id="3" name="Content Placeholder 2"/>
          <p:cNvSpPr>
            <a:spLocks noGrp="1"/>
          </p:cNvSpPr>
          <p:nvPr>
            <p:ph sz="half" idx="1"/>
          </p:nvPr>
        </p:nvSpPr>
        <p:spPr/>
        <p:txBody>
          <a:bodyPr/>
          <a:lstStyle/>
          <a:p>
            <a:r>
              <a:rPr lang="en-US" dirty="0"/>
              <a:t>2</a:t>
            </a:r>
            <a:r>
              <a:rPr lang="en-US" baseline="30000" dirty="0"/>
              <a:t>nd</a:t>
            </a:r>
            <a:r>
              <a:rPr lang="en-US" dirty="0"/>
              <a:t> &amp; 3</a:t>
            </a:r>
            <a:r>
              <a:rPr lang="en-US" baseline="30000" dirty="0"/>
              <a:t>rd</a:t>
            </a:r>
            <a:r>
              <a:rPr lang="en-US" dirty="0"/>
              <a:t> paragraphs: Overview of approach and describe strengths of approach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3000"/>
            <a:ext cx="4267200" cy="549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269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of specific aims page</a:t>
            </a:r>
          </a:p>
        </p:txBody>
      </p:sp>
      <p:sp>
        <p:nvSpPr>
          <p:cNvPr id="3" name="Content Placeholder 2"/>
          <p:cNvSpPr>
            <a:spLocks noGrp="1"/>
          </p:cNvSpPr>
          <p:nvPr>
            <p:ph sz="half" idx="1"/>
          </p:nvPr>
        </p:nvSpPr>
        <p:spPr/>
        <p:txBody>
          <a:bodyPr/>
          <a:lstStyle/>
          <a:p>
            <a:r>
              <a:rPr lang="en-US" dirty="0"/>
              <a:t>Aims/objectives and brief description</a:t>
            </a:r>
          </a:p>
          <a:p>
            <a:r>
              <a:rPr lang="en-US" dirty="0"/>
              <a:t>Visually set apart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3000"/>
            <a:ext cx="4267200" cy="549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6725" y="3168985"/>
            <a:ext cx="3886200" cy="1754326"/>
          </a:xfrm>
          <a:prstGeom prst="rect">
            <a:avLst/>
          </a:prstGeom>
          <a:solidFill>
            <a:schemeClr val="accent1"/>
          </a:solidFill>
        </p:spPr>
        <p:txBody>
          <a:bodyPr wrap="square" rtlCol="0">
            <a:spAutoFit/>
          </a:bodyPr>
          <a:lstStyle/>
          <a:p>
            <a:r>
              <a:rPr lang="en-US" b="1" dirty="0">
                <a:solidFill>
                  <a:schemeClr val="bg1"/>
                </a:solidFill>
              </a:rPr>
              <a:t>Aim 1</a:t>
            </a:r>
            <a:r>
              <a:rPr lang="en-US" dirty="0">
                <a:solidFill>
                  <a:schemeClr val="bg1"/>
                </a:solidFill>
              </a:rPr>
              <a:t>: Describe the individual-level characteristics of suicide in long-term care settings, and examine whether these characteristics are differential with respect to suicides that occur in community settings;</a:t>
            </a:r>
          </a:p>
        </p:txBody>
      </p:sp>
      <p:cxnSp>
        <p:nvCxnSpPr>
          <p:cNvPr id="7" name="Straight Arrow Connector 6"/>
          <p:cNvCxnSpPr/>
          <p:nvPr/>
        </p:nvCxnSpPr>
        <p:spPr>
          <a:xfrm flipH="1" flipV="1">
            <a:off x="4102925" y="4343400"/>
            <a:ext cx="469075" cy="3048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226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TotalTime>
  <Words>2092</Words>
  <Application>Microsoft Office PowerPoint</Application>
  <PresentationFormat>On-screen Show (4:3)</PresentationFormat>
  <Paragraphs>206</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Helvetica</vt:lpstr>
      <vt:lpstr>Office Theme</vt:lpstr>
      <vt:lpstr>The Arts and Crafts of Grant Writing</vt:lpstr>
      <vt:lpstr>A caveat before we begin</vt:lpstr>
      <vt:lpstr>PowerPoint Presentation</vt:lpstr>
      <vt:lpstr>Writing specific aims</vt:lpstr>
      <vt:lpstr>Writing specific aims</vt:lpstr>
      <vt:lpstr>Specific aims requirements</vt:lpstr>
      <vt:lpstr>Format of specific aims page</vt:lpstr>
      <vt:lpstr>Format of specific aims page</vt:lpstr>
      <vt:lpstr>Format of specific aims page</vt:lpstr>
      <vt:lpstr>Format of specific aims page</vt:lpstr>
      <vt:lpstr>How many aims?</vt:lpstr>
      <vt:lpstr>How many aims?</vt:lpstr>
      <vt:lpstr>Tips on writing aims</vt:lpstr>
      <vt:lpstr>Consider how the review criteria apply/can be addressed in the aims page</vt:lpstr>
      <vt:lpstr>Consider how the review criteria apply/can be addressed in the aims page</vt:lpstr>
      <vt:lpstr>Consider how the review criteria apply/can be addressed in the aims page</vt:lpstr>
      <vt:lpstr>Consider how the review criteria apply/can be addressed in the aims page</vt:lpstr>
      <vt:lpstr>Consider how the review criteria apply/can be addressed in the aims page</vt:lpstr>
      <vt:lpstr>Consider how the review criteria apply/can be addressed in the aims page</vt:lpstr>
      <vt:lpstr>Overall strategy</vt:lpstr>
      <vt:lpstr>How to address these critiques</vt:lpstr>
      <vt:lpstr>How to convey IMPACT</vt:lpstr>
      <vt:lpstr>Writing for tired, weary, and blurry-eyed reviewers</vt:lpstr>
      <vt:lpstr>PowerPoint Presentation</vt:lpstr>
      <vt:lpstr>Writing for tired, weary, and blurry-eyed reviewers</vt:lpstr>
      <vt:lpstr>Writing for tired, weary, and blurry-eyed reviewers</vt:lpstr>
      <vt:lpstr>Conceptual model has a 1:1 relationship with Aims</vt:lpstr>
      <vt:lpstr>Diagram of study design</vt:lpstr>
      <vt:lpstr>Explain yourself</vt:lpstr>
      <vt:lpstr>Getting feedback on your proposal</vt:lpstr>
      <vt:lpstr>Reviewers</vt:lpstr>
      <vt:lpstr>Find your study section</vt:lpstr>
      <vt:lpstr>Timelines</vt:lpstr>
      <vt:lpstr>Discussion &amp; general strategies</vt:lpstr>
      <vt:lpstr>Plan for the long game</vt:lpstr>
      <vt:lpstr>RCMAR resources</vt:lpstr>
      <vt:lpstr>For your students </vt:lpstr>
      <vt:lpstr>For you</vt:lpstr>
      <vt:lpstr>Other resources</vt:lpstr>
    </vt:vector>
  </TitlesOfParts>
  <Company>Virginia Commonwealth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Arts and Crafts of Grant Writing</dc:title>
  <dc:creator>Briana Mezuk Ratliff</dc:creator>
  <cp:lastModifiedBy>Deborah Robinson</cp:lastModifiedBy>
  <cp:revision>22</cp:revision>
  <cp:lastPrinted>2016-05-17T13:45:27Z</cp:lastPrinted>
  <dcterms:created xsi:type="dcterms:W3CDTF">2015-07-09T20:45:03Z</dcterms:created>
  <dcterms:modified xsi:type="dcterms:W3CDTF">2021-11-28T19:54:19Z</dcterms:modified>
</cp:coreProperties>
</file>