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9" r:id="rId5"/>
    <p:sldId id="267" r:id="rId6"/>
    <p:sldId id="266" r:id="rId7"/>
    <p:sldId id="268" r:id="rId8"/>
    <p:sldId id="269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327"/>
  </p:normalViewPr>
  <p:slideViewPr>
    <p:cSldViewPr snapToGrid="0">
      <p:cViewPr varScale="1">
        <p:scale>
          <a:sx n="98" d="100"/>
          <a:sy n="98" d="100"/>
        </p:scale>
        <p:origin x="293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1D6D-43AD-A673-4878-770F4F378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91DEB-2A5B-17F6-661D-4B201D359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BB4C4-AC02-4576-493D-8A3BE51F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0BA00-1AF9-112F-FD5E-8D99F21C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3F778-99F9-7D39-E26F-8DF24F41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D794-49CA-476E-0055-881CA77F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94FB6-3EA2-A680-4C50-7C3F538AE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720A-22C9-A046-4432-6128A199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0131-854E-E522-75C3-C99A2F89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C384-FD54-0E3C-9948-35033B64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07180-C39E-6DB2-7FC1-035EAAD4C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62C63-D6CD-ED43-8023-6F1DC58BE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878D3-153D-8200-8841-CB74636E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E8B56-3A58-97B3-347D-C012685C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1D66-FABA-5616-BA12-BF9F51F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A04-D91D-1ECE-43E0-5CEB9716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1B49-6685-8CED-71ED-60D74B56E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35C8-B0B2-B4AA-BD38-E5108F63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DD208-C387-BEF6-D14F-C68D247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98C01-3B3D-8AD5-6735-512B8CF9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0074-F457-C425-D063-F3A3B7CF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F317F-E0C3-DBD5-8B8F-DA4E2379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046C-1F77-4558-D07B-CB553B2F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C1CBB-91F8-9617-605E-60B19CE7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3FEB-D524-287C-21DD-04C68D56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5B5A-BF50-20D9-70F2-4FD45A48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BD8BB-3271-3F44-8930-41FCCA6DF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0EEFA-198F-1782-16D2-3BB3EE260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BB33-D97E-892A-5102-AFA30C2D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8329-3B27-9AEA-5D7A-C1E88E28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37FC-0508-A9CF-EE10-4F8FE6D3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DA12-903A-6811-16E2-AD5100A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EF248-F94E-F67C-41E0-164A84C6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F00C9-2DE2-55D4-E248-12967A5D4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B3245-D79B-3B9B-64E4-CB6B04919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923C8-7C94-B9B5-ACBA-0E45630B8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2DE2E-BCB1-9A10-94E7-D10D602A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10E37-B900-19ED-7604-D1BF4C66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22A3B-4CE2-30F2-FCF6-645042C1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C9BE-A8D9-A542-BD27-DA48FC5B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8AA5D-D501-223F-7F88-AE17D20D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F47BB-9DAB-A6FA-1CE5-20C8AF51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81333-1526-17A5-46D9-286BA4D4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CC7B3-B02B-3F39-BDE6-FF9CC97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D1706-C4F0-5F3A-2CFB-A12C920D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AF8D7-D632-709A-2951-98C0CD14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8D6C-6FBE-BD3A-2138-26BD5421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F348-4218-D8D1-9C76-BBD450E4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DE8D8-2DEC-0E2F-524C-9E076C359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836C9-3499-38F7-F480-5AB25EAE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5A078-0AB5-4639-B2EB-B9ED9CE7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A0470-F9A6-50F7-4A41-158286AF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709B-A649-6AFB-CE62-11CBE9FF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767B3-7F3E-C722-2E9C-C3403EB0B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EC061-2C1F-926A-C8E7-6744EA764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C9BB-E593-7F81-16B5-44999E74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4BE83-3F6B-7DF5-14F2-FB5DB186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E0C93-7D02-D02F-44F2-5B6641E8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9C027-6348-4F74-A5ED-B6FEF6DE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3537-B9D5-A985-87FC-67BD1ED0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172-E916-C793-B795-DC61E8699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1E03-7149-754A-AD43-8EACA8AC56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F215-AB11-FA7D-78C8-07B77330A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3807-8F37-C325-0AD0-63AECE1E3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EB0A-0B68-1B47-AB9B-19092F8A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nnepidem.2018.09.00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pidem.2018.09.0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pidem.2018.09.00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pidem.2018.09.0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pidem.2018.09.00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pidem.2018.09.00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epidem.2018.09.0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BCFC-5025-714A-EEBA-60F6841B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1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Discussion: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How do we assess a racial disparity in health? Distribution, interaction, and interpretation in epidemiological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4CE6E-6AB2-1A65-4EF0-A97C4ED6B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810"/>
            <a:ext cx="9144000" cy="44744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Ward et al (2019)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DF528-0DA0-3A61-4016-FADCDCF48677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Source: </a:t>
            </a:r>
            <a:r>
              <a:rPr lang="en-US" sz="2000" dirty="0"/>
              <a:t>Ward, J. B., Gartner, D. R., Keyes, K. M., </a:t>
            </a:r>
            <a:r>
              <a:rPr lang="en-US" sz="2000" dirty="0" err="1"/>
              <a:t>Fliss</a:t>
            </a:r>
            <a:r>
              <a:rPr lang="en-US" sz="20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2000" i="1" dirty="0"/>
              <a:t>Annals of epidemiology</a:t>
            </a:r>
            <a:r>
              <a:rPr lang="en-US" sz="2000" dirty="0"/>
              <a:t>, </a:t>
            </a:r>
            <a:r>
              <a:rPr lang="en-US" sz="2000" i="1" dirty="0"/>
              <a:t>29</a:t>
            </a:r>
            <a:r>
              <a:rPr lang="en-US" sz="2000" dirty="0"/>
              <a:t>, 1-7. </a:t>
            </a:r>
            <a:r>
              <a:rPr lang="en-US" sz="2000" dirty="0">
                <a:hlinkClick r:id="rId2" tooltip="Persistent link using digital object identifier"/>
              </a:rPr>
              <a:t>https://doi.org/10.1016/j.annepidem.2018.09.007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141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C69A-F620-E200-2696-B6FC70FE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61848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B4B5-7725-B17B-83F1-69763486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9536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E</a:t>
            </a:r>
            <a:r>
              <a:rPr lang="en-US" sz="3200" dirty="0">
                <a:effectLst/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xamine all three elements to reach a decision about “meaningful”/targetable between group differences: </a:t>
            </a:r>
          </a:p>
          <a:p>
            <a:pPr lvl="1"/>
            <a:r>
              <a:rPr lang="en-US" dirty="0">
                <a:effectLst/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Outcome rates </a:t>
            </a:r>
          </a:p>
          <a:p>
            <a:pPr lvl="1"/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E</a:t>
            </a:r>
            <a:r>
              <a:rPr lang="en-US" dirty="0">
                <a:effectLst/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xposure rates</a:t>
            </a:r>
          </a:p>
          <a:p>
            <a:pPr lvl="1"/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I</a:t>
            </a:r>
            <a:r>
              <a:rPr lang="en-US" dirty="0">
                <a:effectLst/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nteraction</a:t>
            </a:r>
            <a:endParaRPr lang="en-US" sz="2800" dirty="0">
              <a:latin typeface="Helvetica" pitchFamily="2" charset="0"/>
            </a:endParaRPr>
          </a:p>
          <a:p>
            <a:r>
              <a:rPr lang="en-US" sz="3200" dirty="0">
                <a:solidFill>
                  <a:srgbClr val="3B341A"/>
                </a:solidFill>
                <a:latin typeface="HelveticaNeue" panose="02000503000000020004" pitchFamily="2" charset="0"/>
                <a:ea typeface="Calibri" panose="020F0502020204030204" pitchFamily="34" charset="0"/>
                <a:cs typeface="HelveticaNeue" panose="02000503000000020004" pitchFamily="2" charset="0"/>
              </a:rPr>
              <a:t>If e</a:t>
            </a:r>
            <a:r>
              <a:rPr lang="en-US" sz="3200" dirty="0">
                <a:solidFill>
                  <a:srgbClr val="3B341A"/>
                </a:solidFill>
                <a:effectLst/>
                <a:latin typeface="HelveticaNeue" panose="02000503000000020004" pitchFamily="2" charset="0"/>
                <a:ea typeface="Calibri" panose="020F0502020204030204" pitchFamily="34" charset="0"/>
                <a:cs typeface="HelveticaNeue" panose="02000503000000020004" pitchFamily="2" charset="0"/>
              </a:rPr>
              <a:t>xposure -&gt; outcome</a:t>
            </a:r>
          </a:p>
          <a:p>
            <a:pPr lvl="1"/>
            <a:r>
              <a:rPr lang="en-US" sz="2800" dirty="0">
                <a:solidFill>
                  <a:srgbClr val="3B341A"/>
                </a:solidFill>
                <a:effectLst/>
                <a:latin typeface="HelveticaNeue" panose="02000503000000020004" pitchFamily="2" charset="0"/>
                <a:ea typeface="Calibri" panose="020F0502020204030204" pitchFamily="34" charset="0"/>
                <a:cs typeface="HelveticaNeue" panose="02000503000000020004" pitchFamily="2" charset="0"/>
              </a:rPr>
              <a:t>Between group distribution of exposure plays a critical role in determining disparity in the outcome. </a:t>
            </a:r>
          </a:p>
          <a:p>
            <a:pPr lvl="1"/>
            <a:r>
              <a:rPr lang="en-US" sz="2800" dirty="0">
                <a:solidFill>
                  <a:srgbClr val="3B341A"/>
                </a:solidFill>
                <a:latin typeface="HelveticaNeue" panose="02000503000000020004" pitchFamily="2" charset="0"/>
                <a:ea typeface="Calibri" panose="020F0502020204030204" pitchFamily="34" charset="0"/>
                <a:cs typeface="HelveticaNeue" panose="02000503000000020004" pitchFamily="2" charset="0"/>
              </a:rPr>
              <a:t>Difference in exposed rates should inform decision about</a:t>
            </a:r>
            <a:r>
              <a:rPr lang="en-US" sz="2800" dirty="0">
                <a:solidFill>
                  <a:srgbClr val="3B341A"/>
                </a:solidFill>
                <a:effectLst/>
                <a:latin typeface="HelveticaNeue" panose="02000503000000020004" pitchFamily="2" charset="0"/>
                <a:ea typeface="Calibri" panose="020F0502020204030204" pitchFamily="34" charset="0"/>
                <a:cs typeface="HelveticaNeue" panose="02000503000000020004" pitchFamily="2" charset="0"/>
              </a:rPr>
              <a:t> “intervention targeting the exposure” to reduce disparity (independent of interaction).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2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C69A-F620-E200-2696-B6FC70FE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86971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B4B5-7725-B17B-83F1-69763486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953644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3B341A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HelveticaNeue" panose="02000503000000020004" pitchFamily="2" charset="0"/>
              </a:rPr>
              <a:t>Interest:</a:t>
            </a:r>
            <a:r>
              <a:rPr lang="en-US" sz="3200" dirty="0">
                <a:solidFill>
                  <a:srgbClr val="3B341A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HelveticaNeue" panose="02000503000000020004" pitchFamily="2" charset="0"/>
              </a:rPr>
              <a:t> </a:t>
            </a:r>
            <a:r>
              <a:rPr lang="en-US" sz="3200" dirty="0">
                <a:solidFill>
                  <a:srgbClr val="3B341A"/>
                </a:solidFill>
                <a:latin typeface="Helvetica" pitchFamily="2" charset="0"/>
                <a:ea typeface="Times New Roman" panose="02020603050405020304" pitchFamily="18" charset="0"/>
                <a:cs typeface="HelveticaNeue" panose="02000503000000020004" pitchFamily="2" charset="0"/>
              </a:rPr>
              <a:t>Targets </a:t>
            </a:r>
            <a:r>
              <a:rPr lang="en-US" sz="3200" dirty="0">
                <a:solidFill>
                  <a:srgbClr val="3B341A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HelveticaNeue" panose="02000503000000020004" pitchFamily="2" charset="0"/>
              </a:rPr>
              <a:t>that can help eliminate health disparities </a:t>
            </a:r>
          </a:p>
          <a:p>
            <a:r>
              <a:rPr lang="en-US" sz="3200" b="1" u="sng" dirty="0">
                <a:solidFill>
                  <a:srgbClr val="3B341A"/>
                </a:solidFill>
                <a:latin typeface="Helvetica" pitchFamily="2" charset="0"/>
                <a:cs typeface="HelveticaNeue" panose="02000503000000020004" pitchFamily="2" charset="0"/>
              </a:rPr>
              <a:t>Mechanism:</a:t>
            </a:r>
            <a:r>
              <a:rPr lang="en-US" sz="3200" dirty="0">
                <a:solidFill>
                  <a:srgbClr val="3B341A"/>
                </a:solidFill>
                <a:latin typeface="Helvetica" pitchFamily="2" charset="0"/>
                <a:cs typeface="HelveticaNeue" panose="02000503000000020004" pitchFamily="2" charset="0"/>
              </a:rPr>
              <a:t> Interactions</a:t>
            </a:r>
          </a:p>
          <a:p>
            <a:r>
              <a:rPr lang="en-US" sz="3200" b="1" u="sng" dirty="0">
                <a:solidFill>
                  <a:srgbClr val="3B341A"/>
                </a:solidFill>
                <a:latin typeface="Helvetica" pitchFamily="2" charset="0"/>
                <a:cs typeface="HelveticaNeue" panose="02000503000000020004" pitchFamily="2" charset="0"/>
              </a:rPr>
              <a:t>Problem:</a:t>
            </a:r>
            <a:r>
              <a:rPr lang="en-US" sz="3200" dirty="0">
                <a:solidFill>
                  <a:srgbClr val="3B341A"/>
                </a:solidFill>
                <a:latin typeface="Helvetica" pitchFamily="2" charset="0"/>
                <a:cs typeface="HelveticaNeue" panose="02000503000000020004" pitchFamily="2" charset="0"/>
              </a:rPr>
              <a:t> Focus on the interaction</a:t>
            </a:r>
            <a:endParaRPr lang="en-US" sz="3200" dirty="0">
              <a:solidFill>
                <a:srgbClr val="3B341A"/>
              </a:solidFill>
              <a:effectLst/>
              <a:latin typeface="Helvetica" pitchFamily="2" charset="0"/>
              <a:ea typeface="Times New Roman" panose="02020603050405020304" pitchFamily="18" charset="0"/>
              <a:cs typeface="HelveticaNeue" panose="02000503000000020004" pitchFamily="2" charset="0"/>
            </a:endParaRPr>
          </a:p>
          <a:p>
            <a:r>
              <a:rPr lang="en-US" sz="3200" b="1" u="sng" dirty="0">
                <a:latin typeface="Helvetica" pitchFamily="2" charset="0"/>
              </a:rPr>
              <a:t>Solution</a:t>
            </a:r>
            <a:r>
              <a:rPr lang="en-US" sz="3200" b="1" dirty="0">
                <a:latin typeface="Helvetica" pitchFamily="2" charset="0"/>
              </a:rPr>
              <a:t>:</a:t>
            </a:r>
            <a:r>
              <a:rPr lang="en-US" sz="3200" dirty="0">
                <a:latin typeface="Helvetica" pitchFamily="2" charset="0"/>
              </a:rPr>
              <a:t> A more comprehensive </a:t>
            </a:r>
            <a:r>
              <a:rPr lang="en-US" sz="3200" dirty="0">
                <a:solidFill>
                  <a:srgbClr val="3B341A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HelveticaNeue" panose="02000503000000020004" pitchFamily="2" charset="0"/>
              </a:rPr>
              <a:t>look at differences</a:t>
            </a:r>
            <a:endParaRPr lang="en-US" sz="4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C69A-F620-E200-2696-B6FC70FE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86971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Three guiding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B4B5-7725-B17B-83F1-69763486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3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Assess the difference in outcome prevalence in both groups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endParaRPr lang="en-US" sz="32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3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Assess the difference in exposure prevalence in both groups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endParaRPr lang="en-US" sz="32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3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Investigate if and how the association between outcome and exposure differ by groups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basic idea: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FF00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(3) alone can miss the point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(3) needs to be refereed in the context of (1) and (2</a:t>
            </a:r>
            <a:r>
              <a:rPr lang="en-US" sz="32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8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B13BE-3364-AF98-D757-CDDFE14C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1669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Alternative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2655F-AB04-1C2B-8988-7AF812154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494" r="5144" b="1505"/>
          <a:stretch/>
        </p:blipFill>
        <p:spPr bwMode="auto">
          <a:xfrm>
            <a:off x="1605776" y="1128050"/>
            <a:ext cx="8980448" cy="53025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83EC2-636D-7062-A8CA-8F8D245A4EFE}"/>
              </a:ext>
            </a:extLst>
          </p:cNvPr>
          <p:cNvSpPr txBox="1"/>
          <p:nvPr/>
        </p:nvSpPr>
        <p:spPr>
          <a:xfrm>
            <a:off x="0" y="64114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Source: </a:t>
            </a:r>
            <a:r>
              <a:rPr lang="en-US" sz="1200" dirty="0"/>
              <a:t>Ward, J. B., Gartner, D. R., Keyes, K. M., </a:t>
            </a:r>
            <a:r>
              <a:rPr lang="en-US" sz="1200" dirty="0" err="1"/>
              <a:t>Fliss</a:t>
            </a:r>
            <a:r>
              <a:rPr lang="en-US" sz="12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1200" i="1" dirty="0"/>
              <a:t>Annals of epidemiology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, 1-7. </a:t>
            </a:r>
            <a:r>
              <a:rPr lang="en-US" sz="1200" dirty="0">
                <a:hlinkClick r:id="rId3" tooltip="Persistent link using digital object identifier"/>
              </a:rPr>
              <a:t>https://doi.org/10.1016/j.annepidem.2018.09.007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894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76C84348-339D-E7D2-56F6-1F5BEA1F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73" y="1161699"/>
            <a:ext cx="9893654" cy="47123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4666E7-38A3-E568-B1E4-F27E01347E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1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itchFamily="2" charset="0"/>
              </a:rPr>
              <a:t>Scenario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07CB8-486B-0572-6E11-53B03B51B975}"/>
              </a:ext>
            </a:extLst>
          </p:cNvPr>
          <p:cNvSpPr txBox="1"/>
          <p:nvPr/>
        </p:nvSpPr>
        <p:spPr>
          <a:xfrm>
            <a:off x="0" y="64114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Source: </a:t>
            </a:r>
            <a:r>
              <a:rPr lang="en-US" sz="1200" dirty="0"/>
              <a:t>Ward, J. B., Gartner, D. R., Keyes, K. M., </a:t>
            </a:r>
            <a:r>
              <a:rPr lang="en-US" sz="1200" dirty="0" err="1"/>
              <a:t>Fliss</a:t>
            </a:r>
            <a:r>
              <a:rPr lang="en-US" sz="12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1200" i="1" dirty="0"/>
              <a:t>Annals of epidemiology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, 1-7. </a:t>
            </a:r>
            <a:r>
              <a:rPr lang="en-US" sz="1200" dirty="0">
                <a:hlinkClick r:id="rId3" tooltip="Persistent link using digital object identifier"/>
              </a:rPr>
              <a:t>https://doi.org/10.1016/j.annepidem.2018.09.007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386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05381B-D576-CFF3-0969-B8A3869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1669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Scenario B</a:t>
            </a:r>
          </a:p>
        </p:txBody>
      </p:sp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825BFB3C-CCF8-EF15-D628-B6B94ED0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14"/>
          <a:stretch/>
        </p:blipFill>
        <p:spPr>
          <a:xfrm>
            <a:off x="1333547" y="1167595"/>
            <a:ext cx="9524906" cy="4522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6598BD-4014-6963-39A5-360B622C3969}"/>
              </a:ext>
            </a:extLst>
          </p:cNvPr>
          <p:cNvSpPr txBox="1"/>
          <p:nvPr/>
        </p:nvSpPr>
        <p:spPr>
          <a:xfrm>
            <a:off x="0" y="64114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Source: </a:t>
            </a:r>
            <a:r>
              <a:rPr lang="en-US" sz="1200" dirty="0"/>
              <a:t>Ward, J. B., Gartner, D. R., Keyes, K. M., </a:t>
            </a:r>
            <a:r>
              <a:rPr lang="en-US" sz="1200" dirty="0" err="1"/>
              <a:t>Fliss</a:t>
            </a:r>
            <a:r>
              <a:rPr lang="en-US" sz="12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1200" i="1" dirty="0"/>
              <a:t>Annals of epidemiology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, 1-7. </a:t>
            </a:r>
            <a:r>
              <a:rPr lang="en-US" sz="1200" dirty="0">
                <a:hlinkClick r:id="rId3" tooltip="Persistent link using digital object identifier"/>
              </a:rPr>
              <a:t>https://doi.org/10.1016/j.annepidem.2018.09.007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064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05381B-D576-CFF3-0969-B8A3869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669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Scenario C</a:t>
            </a:r>
          </a:p>
        </p:txBody>
      </p:sp>
      <p:pic>
        <p:nvPicPr>
          <p:cNvPr id="12" name="Picture 1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6901B033-D781-EC38-6108-8FFDC524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72" y="985120"/>
            <a:ext cx="9864386" cy="4887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2E02F-6FC1-C4DD-993A-51D3325E431B}"/>
              </a:ext>
            </a:extLst>
          </p:cNvPr>
          <p:cNvSpPr txBox="1"/>
          <p:nvPr/>
        </p:nvSpPr>
        <p:spPr>
          <a:xfrm>
            <a:off x="0" y="64114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Source: </a:t>
            </a:r>
            <a:r>
              <a:rPr lang="en-US" sz="1200" dirty="0"/>
              <a:t>Ward, J. B., Gartner, D. R., Keyes, K. M., </a:t>
            </a:r>
            <a:r>
              <a:rPr lang="en-US" sz="1200" dirty="0" err="1"/>
              <a:t>Fliss</a:t>
            </a:r>
            <a:r>
              <a:rPr lang="en-US" sz="12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1200" i="1" dirty="0"/>
              <a:t>Annals of epidemiology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, 1-7. </a:t>
            </a:r>
            <a:r>
              <a:rPr lang="en-US" sz="1200" dirty="0">
                <a:hlinkClick r:id="rId3" tooltip="Persistent link using digital object identifier"/>
              </a:rPr>
              <a:t>https://doi.org/10.1016/j.annepidem.2018.09.007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37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05381B-D576-CFF3-0969-B8A3869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1669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Scenario D</a:t>
            </a:r>
          </a:p>
        </p:txBody>
      </p:sp>
      <p:pic>
        <p:nvPicPr>
          <p:cNvPr id="6" name="Picture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805508A-B0F6-1608-6178-21246DBA4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9"/>
          <a:stretch/>
        </p:blipFill>
        <p:spPr>
          <a:xfrm>
            <a:off x="1955326" y="786952"/>
            <a:ext cx="9037352" cy="5624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30B93-6AB6-0AAF-EE8C-A14F8599B6CC}"/>
              </a:ext>
            </a:extLst>
          </p:cNvPr>
          <p:cNvSpPr txBox="1"/>
          <p:nvPr/>
        </p:nvSpPr>
        <p:spPr>
          <a:xfrm>
            <a:off x="0" y="64114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Source: </a:t>
            </a:r>
            <a:r>
              <a:rPr lang="en-US" sz="1200" dirty="0"/>
              <a:t>Ward, J. B., Gartner, D. R., Keyes, K. M., </a:t>
            </a:r>
            <a:r>
              <a:rPr lang="en-US" sz="1200" dirty="0" err="1"/>
              <a:t>Fliss</a:t>
            </a:r>
            <a:r>
              <a:rPr lang="en-US" sz="12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1200" i="1" dirty="0"/>
              <a:t>Annals of epidemiology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, 1-7. </a:t>
            </a:r>
            <a:r>
              <a:rPr lang="en-US" sz="1200" dirty="0">
                <a:hlinkClick r:id="rId3" tooltip="Persistent link using digital object identifier"/>
              </a:rPr>
              <a:t>https://doi.org/10.1016/j.annepidem.2018.09.007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117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B13BE-3364-AF98-D757-CDDFE14C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1669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Alternative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2655F-AB04-1C2B-8988-7AF812154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494" r="5144" b="1505"/>
          <a:stretch/>
        </p:blipFill>
        <p:spPr bwMode="auto">
          <a:xfrm>
            <a:off x="1345914" y="1039402"/>
            <a:ext cx="7914943" cy="53025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80B981-C8F5-83E4-E530-6F40ABCA137F}"/>
              </a:ext>
            </a:extLst>
          </p:cNvPr>
          <p:cNvSpPr/>
          <p:nvPr/>
        </p:nvSpPr>
        <p:spPr>
          <a:xfrm>
            <a:off x="1345915" y="1205896"/>
            <a:ext cx="3123344" cy="5136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CBF1C-0964-C46B-09BD-FF1348E2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494" r="84818" b="1505"/>
          <a:stretch/>
        </p:blipFill>
        <p:spPr bwMode="auto">
          <a:xfrm>
            <a:off x="2916588" y="934948"/>
            <a:ext cx="1015846" cy="53025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65604-790F-ED0F-1A43-AC8CF066E4E2}"/>
              </a:ext>
            </a:extLst>
          </p:cNvPr>
          <p:cNvSpPr txBox="1"/>
          <p:nvPr/>
        </p:nvSpPr>
        <p:spPr>
          <a:xfrm>
            <a:off x="0" y="641145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Source: </a:t>
            </a:r>
            <a:r>
              <a:rPr lang="en-US" sz="1200" dirty="0"/>
              <a:t>Ward, J. B., Gartner, D. R., Keyes, K. M., </a:t>
            </a:r>
            <a:r>
              <a:rPr lang="en-US" sz="1200" dirty="0" err="1"/>
              <a:t>Fliss</a:t>
            </a:r>
            <a:r>
              <a:rPr lang="en-US" sz="1200" dirty="0"/>
              <a:t>, M. D., McClure, E. S., &amp; Robinson, W. R. (2019). How do we assess a racial disparity in health? Distribution, interaction, and interpretation in epidemiological studies. </a:t>
            </a:r>
            <a:r>
              <a:rPr lang="en-US" sz="1200" i="1" dirty="0"/>
              <a:t>Annals of epidemiology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, 1-7. </a:t>
            </a:r>
            <a:r>
              <a:rPr lang="en-US" sz="1200" dirty="0">
                <a:hlinkClick r:id="rId3" tooltip="Persistent link using digital object identifier"/>
              </a:rPr>
              <a:t>https://doi.org/10.1016/j.annepidem.2018.09.007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455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777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Helvetica</vt:lpstr>
      <vt:lpstr>HelveticaNeue</vt:lpstr>
      <vt:lpstr>Times New Roman</vt:lpstr>
      <vt:lpstr>Office Theme</vt:lpstr>
      <vt:lpstr>Discussion: How do we assess a racial disparity in health? Distribution, interaction, and interpretation in epidemiological studies</vt:lpstr>
      <vt:lpstr>Context</vt:lpstr>
      <vt:lpstr>Three guiding rules</vt:lpstr>
      <vt:lpstr>Alternative Scenarios</vt:lpstr>
      <vt:lpstr>PowerPoint Presentation</vt:lpstr>
      <vt:lpstr>Scenario B</vt:lpstr>
      <vt:lpstr>Scenario C</vt:lpstr>
      <vt:lpstr>Scenario D</vt:lpstr>
      <vt:lpstr>Alternative Scenarios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assess a racial disparity in health? Distribution, interaction, and interpretation in epidemiological studies</dc:title>
  <dc:creator>Wassim Tarraf</dc:creator>
  <cp:lastModifiedBy>Robinson, Deborah</cp:lastModifiedBy>
  <cp:revision>8</cp:revision>
  <dcterms:created xsi:type="dcterms:W3CDTF">2023-10-10T00:47:41Z</dcterms:created>
  <dcterms:modified xsi:type="dcterms:W3CDTF">2023-10-11T19:21:08Z</dcterms:modified>
</cp:coreProperties>
</file>